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6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7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06" r:id="rId2"/>
    <p:sldMasterId id="2147483872" r:id="rId3"/>
    <p:sldMasterId id="2147483894" r:id="rId4"/>
    <p:sldMasterId id="2147483916" r:id="rId5"/>
    <p:sldMasterId id="2147483938" r:id="rId6"/>
    <p:sldMasterId id="2147483960" r:id="rId7"/>
    <p:sldMasterId id="2147483982" r:id="rId8"/>
  </p:sldMasterIdLst>
  <p:notesMasterIdLst>
    <p:notesMasterId r:id="rId33"/>
  </p:notesMasterIdLst>
  <p:sldIdLst>
    <p:sldId id="256" r:id="rId9"/>
    <p:sldId id="320" r:id="rId10"/>
    <p:sldId id="321" r:id="rId11"/>
    <p:sldId id="326" r:id="rId12"/>
    <p:sldId id="327" r:id="rId13"/>
    <p:sldId id="336" r:id="rId14"/>
    <p:sldId id="337" r:id="rId15"/>
    <p:sldId id="338" r:id="rId16"/>
    <p:sldId id="323" r:id="rId17"/>
    <p:sldId id="330" r:id="rId18"/>
    <p:sldId id="307" r:id="rId19"/>
    <p:sldId id="305" r:id="rId20"/>
    <p:sldId id="306" r:id="rId21"/>
    <p:sldId id="308" r:id="rId22"/>
    <p:sldId id="309" r:id="rId23"/>
    <p:sldId id="310" r:id="rId24"/>
    <p:sldId id="315" r:id="rId25"/>
    <p:sldId id="347" r:id="rId26"/>
    <p:sldId id="313" r:id="rId27"/>
    <p:sldId id="334" r:id="rId28"/>
    <p:sldId id="348" r:id="rId29"/>
    <p:sldId id="349" r:id="rId30"/>
    <p:sldId id="317" r:id="rId31"/>
    <p:sldId id="34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450"/>
    <a:srgbClr val="C4BC96"/>
    <a:srgbClr val="E2DECC"/>
    <a:srgbClr val="F1A1A1"/>
    <a:srgbClr val="E55555"/>
    <a:srgbClr val="EE4642"/>
    <a:srgbClr val="BAB388"/>
    <a:srgbClr val="003399"/>
    <a:srgbClr val="FE907A"/>
    <a:srgbClr val="F6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9.5776565876824232E-2"/>
          <c:y val="7.691957201808676E-2"/>
          <c:w val="0.90422343412317574"/>
          <c:h val="0.71741433228669638"/>
        </c:manualLayout>
      </c:layout>
      <c:pie3DChart>
        <c:varyColors val="1"/>
        <c:ser>
          <c:idx val="0"/>
          <c:order val="0"/>
          <c:explosion val="25"/>
          <c:dPt>
            <c:idx val="0"/>
            <c:bubble3D val="0"/>
            <c:explosion val="21"/>
            <c:extLst xmlns:c16r2="http://schemas.microsoft.com/office/drawing/2015/06/chart">
              <c:ext xmlns:c16="http://schemas.microsoft.com/office/drawing/2014/chart" uri="{C3380CC4-5D6E-409C-BE32-E72D297353CC}">
                <c16:uniqueId val="{00000000-2B97-4C25-B0BD-24FE9E31BD9B}"/>
              </c:ext>
            </c:extLst>
          </c:dPt>
          <c:dLbls>
            <c:dLbl>
              <c:idx val="2"/>
              <c:layout>
                <c:manualLayout>
                  <c:x val="4.8121995902239832E-2"/>
                  <c:y val="1.490317162961839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B97-4C25-B0BD-24FE9E31BD9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3060038271597812"/>
                  <c:y val="1.4903171629618399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2B97-4C25-B0BD-24FE9E31BD9B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(Лист1!$A$1;Лист1!$A$5;Лист1!$A$6;Лист1!$A$7)</c:f>
              <c:strCache>
                <c:ptCount val="4"/>
                <c:pt idx="0">
                  <c:v>Bacteria —  (94.03%) </c:v>
                </c:pt>
                <c:pt idx="1">
                  <c:v>не классиф. Bacteria  (0.45%)</c:v>
                </c:pt>
                <c:pt idx="2">
                  <c:v>Eukaryota – (4.63%)</c:v>
                </c:pt>
                <c:pt idx="3">
                  <c:v>Archaea – (1.21%)</c:v>
                </c:pt>
              </c:strCache>
            </c:strRef>
          </c:cat>
          <c:val>
            <c:numRef>
              <c:f>(Лист1!$B$1;Лист1!$B$5:$B$7)</c:f>
              <c:numCache>
                <c:formatCode>#,##0</c:formatCode>
                <c:ptCount val="4"/>
                <c:pt idx="0">
                  <c:v>290347</c:v>
                </c:pt>
                <c:pt idx="1">
                  <c:v>1150</c:v>
                </c:pt>
                <c:pt idx="2">
                  <c:v>14295</c:v>
                </c:pt>
                <c:pt idx="3">
                  <c:v>3742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B97-4C25-B0BD-24FE9E31BD9B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2.6741794037451538E-2"/>
          <c:y val="2.3923916155617553E-2"/>
          <c:w val="0.31936561222664894"/>
          <c:h val="0.9146426941469486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0"/>
          <c:w val="0.86240489979964496"/>
          <c:h val="1"/>
        </c:manualLayout>
      </c:layout>
      <c:pie3DChart>
        <c:varyColors val="1"/>
        <c:ser>
          <c:idx val="0"/>
          <c:order val="0"/>
          <c:explosion val="25"/>
          <c:dPt>
            <c:idx val="0"/>
            <c:bubble3D val="0"/>
            <c:explosion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2395-448B-AF87-44CB1E1D9700}"/>
              </c:ext>
            </c:extLst>
          </c:dPt>
          <c:dPt>
            <c:idx val="1"/>
            <c:bubble3D val="0"/>
            <c:explosion val="8"/>
            <c:extLst xmlns:c16r2="http://schemas.microsoft.com/office/drawing/2015/06/chart">
              <c:ext xmlns:c16="http://schemas.microsoft.com/office/drawing/2014/chart" uri="{C3380CC4-5D6E-409C-BE32-E72D297353CC}">
                <c16:uniqueId val="{00000001-2395-448B-AF87-44CB1E1D9700}"/>
              </c:ext>
            </c:extLst>
          </c:dPt>
          <c:dPt>
            <c:idx val="2"/>
            <c:bubble3D val="0"/>
            <c:explosion val="42"/>
            <c:extLst xmlns:c16r2="http://schemas.microsoft.com/office/drawing/2015/06/chart">
              <c:ext xmlns:c16="http://schemas.microsoft.com/office/drawing/2014/chart" uri="{C3380CC4-5D6E-409C-BE32-E72D297353CC}">
                <c16:uniqueId val="{00000002-2395-448B-AF87-44CB1E1D9700}"/>
              </c:ext>
            </c:extLst>
          </c:dPt>
          <c:cat>
            <c:strRef>
              <c:f>Лист1!$A$2:$A$4</c:f>
              <c:strCache>
                <c:ptCount val="3"/>
                <c:pt idx="0">
                  <c:v>Тип Actinobacteria –  (32.81%)</c:v>
                </c:pt>
                <c:pt idx="1">
                  <c:v>Proteobacteria –  (30.27%)</c:v>
                </c:pt>
                <c:pt idx="2">
                  <c:v>Bacteroidetes – (19.52%)</c:v>
                </c:pt>
              </c:strCache>
            </c:strRef>
          </c:cat>
          <c:val>
            <c:numRef>
              <c:f>Лист1!$B$2:$B$4</c:f>
              <c:numCache>
                <c:formatCode>#,##0</c:formatCode>
                <c:ptCount val="3"/>
                <c:pt idx="0">
                  <c:v>84368</c:v>
                </c:pt>
                <c:pt idx="1">
                  <c:v>77814</c:v>
                </c:pt>
                <c:pt idx="2">
                  <c:v>50175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395-448B-AF87-44CB1E1D97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8731890837672838"/>
          <c:y val="0.1016654211065523"/>
          <c:w val="0.28949649568787816"/>
          <c:h val="0.8972373311688632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5A659-5EF2-45F5-9205-A54B2EBA87EA}" type="doc">
      <dgm:prSet loTypeId="urn:microsoft.com/office/officeart/2005/8/layout/chevron2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97E91188-641C-482F-A371-686681FF7D34}">
      <dgm:prSet phldrT="[Текст]"/>
      <dgm:spPr/>
      <dgm:t>
        <a:bodyPr/>
        <a:lstStyle/>
        <a:p>
          <a:r>
            <a:rPr lang="ru-RU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1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B9DB554-051A-472B-9733-423D2D1FFE4A}" type="parTrans" cxnId="{DD7902B9-C25E-4CCE-BB8E-AAED5A9A2FC1}">
      <dgm:prSet/>
      <dgm:spPr/>
      <dgm:t>
        <a:bodyPr/>
        <a:lstStyle/>
        <a:p>
          <a:endParaRPr lang="ru-RU"/>
        </a:p>
      </dgm:t>
    </dgm:pt>
    <dgm:pt modelId="{921A3575-1654-45A3-B78F-27A9FFDEF5A3}" type="sibTrans" cxnId="{DD7902B9-C25E-4CCE-BB8E-AAED5A9A2FC1}">
      <dgm:prSet/>
      <dgm:spPr/>
      <dgm:t>
        <a:bodyPr/>
        <a:lstStyle/>
        <a:p>
          <a:endParaRPr lang="ru-RU"/>
        </a:p>
      </dgm:t>
    </dgm:pt>
    <dgm:pt modelId="{562CC09C-C03E-45D4-80DF-FAF331BD9ACB}">
      <dgm:prSet phldrT="[Текст]" custT="1"/>
      <dgm:spPr/>
      <dgm:t>
        <a:bodyPr/>
        <a:lstStyle/>
        <a:p>
          <a:r>
            <a:rPr lang="ru-RU" sz="1400" dirty="0" smtClean="0"/>
            <a:t>Разложения трупов носителей насекомыми и их личинками с последующим перманентным заражением энтомопатогенными нематодами (ЭПН).</a:t>
          </a:r>
          <a:endParaRPr lang="ru-RU" sz="1400" dirty="0"/>
        </a:p>
      </dgm:t>
    </dgm:pt>
    <dgm:pt modelId="{6ABBD505-57D6-4CC9-82C0-FC339326879E}" type="parTrans" cxnId="{C6FAC3D4-C6F3-405D-B18C-26A2B2C3CB42}">
      <dgm:prSet/>
      <dgm:spPr/>
      <dgm:t>
        <a:bodyPr/>
        <a:lstStyle/>
        <a:p>
          <a:endParaRPr lang="ru-RU"/>
        </a:p>
      </dgm:t>
    </dgm:pt>
    <dgm:pt modelId="{9200634A-7605-4286-B20C-CCCE737843A6}" type="sibTrans" cxnId="{C6FAC3D4-C6F3-405D-B18C-26A2B2C3CB42}">
      <dgm:prSet/>
      <dgm:spPr/>
      <dgm:t>
        <a:bodyPr/>
        <a:lstStyle/>
        <a:p>
          <a:endParaRPr lang="ru-RU"/>
        </a:p>
      </dgm:t>
    </dgm:pt>
    <dgm:pt modelId="{B067A0EC-42A1-4BDF-9010-FA0BD45DD98C}">
      <dgm:prSet phldrT="[Текст]"/>
      <dgm:spPr/>
      <dgm:t>
        <a:bodyPr/>
        <a:lstStyle/>
        <a:p>
          <a:r>
            <a:rPr lang="ru-RU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2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1397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27DB929-21A6-4125-A8E0-1BF24091BAF5}" type="parTrans" cxnId="{00E1D140-55A7-4EF7-B42C-429A57A2BB8F}">
      <dgm:prSet/>
      <dgm:spPr/>
      <dgm:t>
        <a:bodyPr/>
        <a:lstStyle/>
        <a:p>
          <a:endParaRPr lang="ru-RU"/>
        </a:p>
      </dgm:t>
    </dgm:pt>
    <dgm:pt modelId="{4341F2B1-0103-4E82-B26B-E79A69144E5C}" type="sibTrans" cxnId="{00E1D140-55A7-4EF7-B42C-429A57A2BB8F}">
      <dgm:prSet/>
      <dgm:spPr/>
      <dgm:t>
        <a:bodyPr/>
        <a:lstStyle/>
        <a:p>
          <a:endParaRPr lang="ru-RU"/>
        </a:p>
      </dgm:t>
    </dgm:pt>
    <dgm:pt modelId="{2D022DF3-0ACA-439F-AB71-B5931D79B2E3}">
      <dgm:prSet phldrT="[Текст]" custT="1"/>
      <dgm:spPr/>
      <dgm:t>
        <a:bodyPr/>
        <a:lstStyle/>
        <a:p>
          <a:r>
            <a:rPr lang="ru-RU" sz="1400" dirty="0" smtClean="0"/>
            <a:t>Переход </a:t>
          </a:r>
          <a:r>
            <a:rPr lang="ru-RU" sz="1400" i="1" dirty="0" smtClean="0"/>
            <a:t>Y. pestis </a:t>
          </a:r>
          <a:r>
            <a:rPr lang="ru-RU" sz="1400" dirty="0" smtClean="0"/>
            <a:t>к </a:t>
          </a:r>
          <a:r>
            <a:rPr lang="ru-RU" sz="1400" dirty="0" err="1" smtClean="0"/>
            <a:t>некрофагам</a:t>
          </a:r>
          <a:r>
            <a:rPr lang="ru-RU" sz="1400" dirty="0" smtClean="0"/>
            <a:t> насекомых и личинок после употребления зараженного мяса </a:t>
          </a:r>
          <a:r>
            <a:rPr lang="ru-RU" sz="1400" dirty="0" err="1" smtClean="0"/>
            <a:t>падальщиками</a:t>
          </a:r>
          <a:r>
            <a:rPr lang="ru-RU" sz="1400" dirty="0" smtClean="0"/>
            <a:t>, личинками насекомых и др.</a:t>
          </a:r>
          <a:endParaRPr lang="ru-RU" sz="1400" dirty="0"/>
        </a:p>
      </dgm:t>
    </dgm:pt>
    <dgm:pt modelId="{8905307C-9475-4A73-983E-A12D3045B4E2}" type="parTrans" cxnId="{B91769DB-39F8-4E79-AD9F-67F871852C94}">
      <dgm:prSet/>
      <dgm:spPr/>
      <dgm:t>
        <a:bodyPr/>
        <a:lstStyle/>
        <a:p>
          <a:endParaRPr lang="ru-RU"/>
        </a:p>
      </dgm:t>
    </dgm:pt>
    <dgm:pt modelId="{97ECE67D-5ADD-4930-AD74-B31C4C9410A0}" type="sibTrans" cxnId="{B91769DB-39F8-4E79-AD9F-67F871852C94}">
      <dgm:prSet/>
      <dgm:spPr/>
      <dgm:t>
        <a:bodyPr/>
        <a:lstStyle/>
        <a:p>
          <a:endParaRPr lang="ru-RU"/>
        </a:p>
      </dgm:t>
    </dgm:pt>
    <dgm:pt modelId="{75C98094-0712-4B84-AC84-D909EC13227C}">
      <dgm:prSet phldrT="[Текст]"/>
      <dgm:spPr/>
      <dgm:t>
        <a:bodyPr/>
        <a:lstStyle/>
        <a:p>
          <a:r>
            <a:rPr lang="ru-RU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3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99F31626-EABB-458D-9395-ED9DF7E22C3E}" type="parTrans" cxnId="{A5CE22AF-86A1-4999-BC95-856E8C34A1E1}">
      <dgm:prSet/>
      <dgm:spPr/>
      <dgm:t>
        <a:bodyPr/>
        <a:lstStyle/>
        <a:p>
          <a:endParaRPr lang="ru-RU"/>
        </a:p>
      </dgm:t>
    </dgm:pt>
    <dgm:pt modelId="{58BC0917-8D54-4CDE-A1B2-311A68D348CB}" type="sibTrans" cxnId="{A5CE22AF-86A1-4999-BC95-856E8C34A1E1}">
      <dgm:prSet/>
      <dgm:spPr/>
      <dgm:t>
        <a:bodyPr/>
        <a:lstStyle/>
        <a:p>
          <a:endParaRPr lang="ru-RU"/>
        </a:p>
      </dgm:t>
    </dgm:pt>
    <dgm:pt modelId="{0DB970D4-6FAF-4C7A-873F-1114C17404A5}">
      <dgm:prSet phldrT="[Текст]"/>
      <dgm:spPr/>
      <dgm:t>
        <a:bodyPr/>
        <a:lstStyle/>
        <a:p>
          <a:r>
            <a:rPr lang="ru-RU" b="1" dirty="0" smtClean="0"/>
            <a:t>Промежуточный носитель</a:t>
          </a:r>
          <a:r>
            <a:rPr lang="ru-RU" dirty="0" smtClean="0"/>
            <a:t>, который может сохраняться в течение длительного времени в окружающей среде, несущий вирулентный </a:t>
          </a:r>
          <a:r>
            <a:rPr lang="ru-RU" i="1" dirty="0" smtClean="0"/>
            <a:t>Y. pestis</a:t>
          </a:r>
          <a:r>
            <a:rPr lang="ru-RU" dirty="0" smtClean="0"/>
            <a:t>. Этот потенциальный промежуточный носитель неизвестен и может быть простейшим (амеба, эвглена), нематодой и т.д.</a:t>
          </a:r>
          <a:endParaRPr lang="ru-RU" dirty="0"/>
        </a:p>
      </dgm:t>
    </dgm:pt>
    <dgm:pt modelId="{6BF13A47-34A6-481F-BD28-5B7E5C638685}" type="parTrans" cxnId="{44404913-7D05-4799-B782-23AE10CAB1B9}">
      <dgm:prSet/>
      <dgm:spPr/>
      <dgm:t>
        <a:bodyPr/>
        <a:lstStyle/>
        <a:p>
          <a:endParaRPr lang="ru-RU"/>
        </a:p>
      </dgm:t>
    </dgm:pt>
    <dgm:pt modelId="{044F2F56-E78B-40DA-AA16-DE77243EA29F}" type="sibTrans" cxnId="{44404913-7D05-4799-B782-23AE10CAB1B9}">
      <dgm:prSet/>
      <dgm:spPr/>
      <dgm:t>
        <a:bodyPr/>
        <a:lstStyle/>
        <a:p>
          <a:endParaRPr lang="ru-RU"/>
        </a:p>
      </dgm:t>
    </dgm:pt>
    <dgm:pt modelId="{FBCFADB2-72DE-4EF0-B4A7-061498C8CF40}">
      <dgm:prSet/>
      <dgm:spPr/>
      <dgm:t>
        <a:bodyPr/>
        <a:lstStyle/>
        <a:p>
          <a:r>
            <a:rPr lang="ru-RU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4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2DEC53C-A145-40C4-BDE1-01AA4B44BC7C}" type="parTrans" cxnId="{CE87F8D0-F1FC-4F05-BD88-F5361751B3BD}">
      <dgm:prSet/>
      <dgm:spPr/>
      <dgm:t>
        <a:bodyPr/>
        <a:lstStyle/>
        <a:p>
          <a:endParaRPr lang="ru-RU"/>
        </a:p>
      </dgm:t>
    </dgm:pt>
    <dgm:pt modelId="{AD3140E8-338D-469A-96E6-AE8001D07C9A}" type="sibTrans" cxnId="{CE87F8D0-F1FC-4F05-BD88-F5361751B3BD}">
      <dgm:prSet/>
      <dgm:spPr/>
      <dgm:t>
        <a:bodyPr/>
        <a:lstStyle/>
        <a:p>
          <a:endParaRPr lang="ru-RU"/>
        </a:p>
      </dgm:t>
    </dgm:pt>
    <dgm:pt modelId="{8586CEA9-0CDC-48E5-A948-BE215663456C}">
      <dgm:prSet/>
      <dgm:spPr/>
      <dgm:t>
        <a:bodyPr/>
        <a:lstStyle/>
        <a:p>
          <a:r>
            <a:rPr lang="ru-RU" dirty="0" smtClean="0"/>
            <a:t>Поглощение инфицированных </a:t>
          </a:r>
          <a:r>
            <a:rPr lang="ru-RU" i="1" dirty="0" smtClean="0"/>
            <a:t>Y. pestis</a:t>
          </a:r>
          <a:r>
            <a:rPr lang="ru-RU" dirty="0" smtClean="0"/>
            <a:t> ЭПН или инфицированных насекомых/личинок роющими мелкими млекопитающими повторно заносят</a:t>
          </a:r>
          <a:br>
            <a:rPr lang="ru-RU" dirty="0" smtClean="0"/>
          </a:br>
          <a:r>
            <a:rPr lang="ru-RU" dirty="0" smtClean="0"/>
            <a:t> </a:t>
          </a:r>
          <a:r>
            <a:rPr lang="ru-RU" i="1" dirty="0" smtClean="0"/>
            <a:t>Y. pestis </a:t>
          </a:r>
          <a:r>
            <a:rPr lang="ru-RU" dirty="0" smtClean="0"/>
            <a:t>в классический цикл чумы.</a:t>
          </a:r>
          <a:endParaRPr lang="ru-RU" dirty="0"/>
        </a:p>
      </dgm:t>
    </dgm:pt>
    <dgm:pt modelId="{F313956A-2F39-4EA9-A7AC-48C31589A641}" type="parTrans" cxnId="{348319FE-0008-43F0-9462-2697854576F2}">
      <dgm:prSet/>
      <dgm:spPr/>
      <dgm:t>
        <a:bodyPr/>
        <a:lstStyle/>
        <a:p>
          <a:endParaRPr lang="ru-RU"/>
        </a:p>
      </dgm:t>
    </dgm:pt>
    <dgm:pt modelId="{C4D01680-5F7B-4E8E-AF80-6CE1207D0ADA}" type="sibTrans" cxnId="{348319FE-0008-43F0-9462-2697854576F2}">
      <dgm:prSet/>
      <dgm:spPr/>
      <dgm:t>
        <a:bodyPr/>
        <a:lstStyle/>
        <a:p>
          <a:endParaRPr lang="ru-RU"/>
        </a:p>
      </dgm:t>
    </dgm:pt>
    <dgm:pt modelId="{DF4B54FB-835C-4925-8149-21A5564B239D}" type="pres">
      <dgm:prSet presAssocID="{DBD5A659-5EF2-45F5-9205-A54B2EBA87E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FAC981-364E-444D-B704-3B3F35CF2F25}" type="pres">
      <dgm:prSet presAssocID="{97E91188-641C-482F-A371-686681FF7D34}" presName="composite" presStyleCnt="0"/>
      <dgm:spPr/>
    </dgm:pt>
    <dgm:pt modelId="{A8D8C4CC-EE71-41C4-A6C3-F10E4AB008F8}" type="pres">
      <dgm:prSet presAssocID="{97E91188-641C-482F-A371-686681FF7D3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8DA6F3-6034-439C-8F21-3EDC059A3D21}" type="pres">
      <dgm:prSet presAssocID="{97E91188-641C-482F-A371-686681FF7D3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A5A668-BCB1-4A6B-83A6-833BF4B8F603}" type="pres">
      <dgm:prSet presAssocID="{921A3575-1654-45A3-B78F-27A9FFDEF5A3}" presName="sp" presStyleCnt="0"/>
      <dgm:spPr/>
    </dgm:pt>
    <dgm:pt modelId="{599EAE06-FFE1-4495-A3E5-CDA9B9B07684}" type="pres">
      <dgm:prSet presAssocID="{B067A0EC-42A1-4BDF-9010-FA0BD45DD98C}" presName="composite" presStyleCnt="0"/>
      <dgm:spPr/>
    </dgm:pt>
    <dgm:pt modelId="{3D6EA17A-AC94-4054-B0BF-B5D432B655EE}" type="pres">
      <dgm:prSet presAssocID="{B067A0EC-42A1-4BDF-9010-FA0BD45DD98C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F17136-966B-4B11-84F2-E46C45BD4A5E}" type="pres">
      <dgm:prSet presAssocID="{B067A0EC-42A1-4BDF-9010-FA0BD45DD98C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035093-CD18-48BC-9060-BDC7DE7E6D93}" type="pres">
      <dgm:prSet presAssocID="{4341F2B1-0103-4E82-B26B-E79A69144E5C}" presName="sp" presStyleCnt="0"/>
      <dgm:spPr/>
    </dgm:pt>
    <dgm:pt modelId="{FD884C55-D3B5-4F1F-9CDC-74D6BED316CA}" type="pres">
      <dgm:prSet presAssocID="{75C98094-0712-4B84-AC84-D909EC13227C}" presName="composite" presStyleCnt="0"/>
      <dgm:spPr/>
    </dgm:pt>
    <dgm:pt modelId="{82566881-E4B6-4F0E-B9E1-7D0AFB7B12E2}" type="pres">
      <dgm:prSet presAssocID="{75C98094-0712-4B84-AC84-D909EC13227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9F6F65-B5A7-48CF-BA6D-9321688EB1F3}" type="pres">
      <dgm:prSet presAssocID="{75C98094-0712-4B84-AC84-D909EC13227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892905-A624-4A4F-B134-4C5AB2B0B9FD}" type="pres">
      <dgm:prSet presAssocID="{58BC0917-8D54-4CDE-A1B2-311A68D348CB}" presName="sp" presStyleCnt="0"/>
      <dgm:spPr/>
    </dgm:pt>
    <dgm:pt modelId="{4ABB98B2-8458-4A8D-99B9-7061388C6108}" type="pres">
      <dgm:prSet presAssocID="{FBCFADB2-72DE-4EF0-B4A7-061498C8CF40}" presName="composite" presStyleCnt="0"/>
      <dgm:spPr/>
    </dgm:pt>
    <dgm:pt modelId="{34BB42F2-4E5E-4903-854C-106A9A82975C}" type="pres">
      <dgm:prSet presAssocID="{FBCFADB2-72DE-4EF0-B4A7-061498C8CF4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B71DD2-3A8B-4DA6-AB22-8E2CD01A0E02}" type="pres">
      <dgm:prSet presAssocID="{FBCFADB2-72DE-4EF0-B4A7-061498C8CF4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8D4C841-EA1C-4B17-B9EA-96A9B14125E5}" type="presOf" srcId="{0DB970D4-6FAF-4C7A-873F-1114C17404A5}" destId="{E19F6F65-B5A7-48CF-BA6D-9321688EB1F3}" srcOrd="0" destOrd="0" presId="urn:microsoft.com/office/officeart/2005/8/layout/chevron2"/>
    <dgm:cxn modelId="{73828E77-C1A7-412C-84E9-F07D3B758B97}" type="presOf" srcId="{DBD5A659-5EF2-45F5-9205-A54B2EBA87EA}" destId="{DF4B54FB-835C-4925-8149-21A5564B239D}" srcOrd="0" destOrd="0" presId="urn:microsoft.com/office/officeart/2005/8/layout/chevron2"/>
    <dgm:cxn modelId="{93E9E48C-8D71-4B75-A2DD-F755CC716A31}" type="presOf" srcId="{562CC09C-C03E-45D4-80DF-FAF331BD9ACB}" destId="{108DA6F3-6034-439C-8F21-3EDC059A3D21}" srcOrd="0" destOrd="0" presId="urn:microsoft.com/office/officeart/2005/8/layout/chevron2"/>
    <dgm:cxn modelId="{E5267740-655A-41A8-966F-D73B95D6DA9F}" type="presOf" srcId="{97E91188-641C-482F-A371-686681FF7D34}" destId="{A8D8C4CC-EE71-41C4-A6C3-F10E4AB008F8}" srcOrd="0" destOrd="0" presId="urn:microsoft.com/office/officeart/2005/8/layout/chevron2"/>
    <dgm:cxn modelId="{DD7902B9-C25E-4CCE-BB8E-AAED5A9A2FC1}" srcId="{DBD5A659-5EF2-45F5-9205-A54B2EBA87EA}" destId="{97E91188-641C-482F-A371-686681FF7D34}" srcOrd="0" destOrd="0" parTransId="{4B9DB554-051A-472B-9733-423D2D1FFE4A}" sibTransId="{921A3575-1654-45A3-B78F-27A9FFDEF5A3}"/>
    <dgm:cxn modelId="{44404913-7D05-4799-B782-23AE10CAB1B9}" srcId="{75C98094-0712-4B84-AC84-D909EC13227C}" destId="{0DB970D4-6FAF-4C7A-873F-1114C17404A5}" srcOrd="0" destOrd="0" parTransId="{6BF13A47-34A6-481F-BD28-5B7E5C638685}" sibTransId="{044F2F56-E78B-40DA-AA16-DE77243EA29F}"/>
    <dgm:cxn modelId="{348319FE-0008-43F0-9462-2697854576F2}" srcId="{FBCFADB2-72DE-4EF0-B4A7-061498C8CF40}" destId="{8586CEA9-0CDC-48E5-A948-BE215663456C}" srcOrd="0" destOrd="0" parTransId="{F313956A-2F39-4EA9-A7AC-48C31589A641}" sibTransId="{C4D01680-5F7B-4E8E-AF80-6CE1207D0ADA}"/>
    <dgm:cxn modelId="{C6FAC3D4-C6F3-405D-B18C-26A2B2C3CB42}" srcId="{97E91188-641C-482F-A371-686681FF7D34}" destId="{562CC09C-C03E-45D4-80DF-FAF331BD9ACB}" srcOrd="0" destOrd="0" parTransId="{6ABBD505-57D6-4CC9-82C0-FC339326879E}" sibTransId="{9200634A-7605-4286-B20C-CCCE737843A6}"/>
    <dgm:cxn modelId="{00E1D140-55A7-4EF7-B42C-429A57A2BB8F}" srcId="{DBD5A659-5EF2-45F5-9205-A54B2EBA87EA}" destId="{B067A0EC-42A1-4BDF-9010-FA0BD45DD98C}" srcOrd="1" destOrd="0" parTransId="{A27DB929-21A6-4125-A8E0-1BF24091BAF5}" sibTransId="{4341F2B1-0103-4E82-B26B-E79A69144E5C}"/>
    <dgm:cxn modelId="{A5469A11-C75C-4ABB-B3B3-2191BBF3E981}" type="presOf" srcId="{75C98094-0712-4B84-AC84-D909EC13227C}" destId="{82566881-E4B6-4F0E-B9E1-7D0AFB7B12E2}" srcOrd="0" destOrd="0" presId="urn:microsoft.com/office/officeart/2005/8/layout/chevron2"/>
    <dgm:cxn modelId="{CE87F8D0-F1FC-4F05-BD88-F5361751B3BD}" srcId="{DBD5A659-5EF2-45F5-9205-A54B2EBA87EA}" destId="{FBCFADB2-72DE-4EF0-B4A7-061498C8CF40}" srcOrd="3" destOrd="0" parTransId="{A2DEC53C-A145-40C4-BDE1-01AA4B44BC7C}" sibTransId="{AD3140E8-338D-469A-96E6-AE8001D07C9A}"/>
    <dgm:cxn modelId="{153D8A5F-BEF9-4456-8C6C-4B5646CF2C77}" type="presOf" srcId="{8586CEA9-0CDC-48E5-A948-BE215663456C}" destId="{C9B71DD2-3A8B-4DA6-AB22-8E2CD01A0E02}" srcOrd="0" destOrd="0" presId="urn:microsoft.com/office/officeart/2005/8/layout/chevron2"/>
    <dgm:cxn modelId="{A5CE22AF-86A1-4999-BC95-856E8C34A1E1}" srcId="{DBD5A659-5EF2-45F5-9205-A54B2EBA87EA}" destId="{75C98094-0712-4B84-AC84-D909EC13227C}" srcOrd="2" destOrd="0" parTransId="{99F31626-EABB-458D-9395-ED9DF7E22C3E}" sibTransId="{58BC0917-8D54-4CDE-A1B2-311A68D348CB}"/>
    <dgm:cxn modelId="{B91769DB-39F8-4E79-AD9F-67F871852C94}" srcId="{B067A0EC-42A1-4BDF-9010-FA0BD45DD98C}" destId="{2D022DF3-0ACA-439F-AB71-B5931D79B2E3}" srcOrd="0" destOrd="0" parTransId="{8905307C-9475-4A73-983E-A12D3045B4E2}" sibTransId="{97ECE67D-5ADD-4930-AD74-B31C4C9410A0}"/>
    <dgm:cxn modelId="{DCB9505C-6381-49A7-AC28-07D90508BFF9}" type="presOf" srcId="{B067A0EC-42A1-4BDF-9010-FA0BD45DD98C}" destId="{3D6EA17A-AC94-4054-B0BF-B5D432B655EE}" srcOrd="0" destOrd="0" presId="urn:microsoft.com/office/officeart/2005/8/layout/chevron2"/>
    <dgm:cxn modelId="{E3D1949A-7BC3-45D3-81B7-22F39FACC82E}" type="presOf" srcId="{FBCFADB2-72DE-4EF0-B4A7-061498C8CF40}" destId="{34BB42F2-4E5E-4903-854C-106A9A82975C}" srcOrd="0" destOrd="0" presId="urn:microsoft.com/office/officeart/2005/8/layout/chevron2"/>
    <dgm:cxn modelId="{51BEF0EE-B9A4-46F6-877B-EE428E197606}" type="presOf" srcId="{2D022DF3-0ACA-439F-AB71-B5931D79B2E3}" destId="{97F17136-966B-4B11-84F2-E46C45BD4A5E}" srcOrd="0" destOrd="0" presId="urn:microsoft.com/office/officeart/2005/8/layout/chevron2"/>
    <dgm:cxn modelId="{EBA9CCEC-D5BF-4643-9C3A-B5D76BABFFC8}" type="presParOf" srcId="{DF4B54FB-835C-4925-8149-21A5564B239D}" destId="{50FAC981-364E-444D-B704-3B3F35CF2F25}" srcOrd="0" destOrd="0" presId="urn:microsoft.com/office/officeart/2005/8/layout/chevron2"/>
    <dgm:cxn modelId="{7EC5F94A-0616-4655-B86B-69FB91E00D6D}" type="presParOf" srcId="{50FAC981-364E-444D-B704-3B3F35CF2F25}" destId="{A8D8C4CC-EE71-41C4-A6C3-F10E4AB008F8}" srcOrd="0" destOrd="0" presId="urn:microsoft.com/office/officeart/2005/8/layout/chevron2"/>
    <dgm:cxn modelId="{10BED8FD-6C51-4A3C-A5D5-443D074D06C2}" type="presParOf" srcId="{50FAC981-364E-444D-B704-3B3F35CF2F25}" destId="{108DA6F3-6034-439C-8F21-3EDC059A3D21}" srcOrd="1" destOrd="0" presId="urn:microsoft.com/office/officeart/2005/8/layout/chevron2"/>
    <dgm:cxn modelId="{1B0A680F-B0E9-4821-959F-2121184ED01D}" type="presParOf" srcId="{DF4B54FB-835C-4925-8149-21A5564B239D}" destId="{B6A5A668-BCB1-4A6B-83A6-833BF4B8F603}" srcOrd="1" destOrd="0" presId="urn:microsoft.com/office/officeart/2005/8/layout/chevron2"/>
    <dgm:cxn modelId="{90340538-EC46-4A41-8A91-96AD7D4A02DC}" type="presParOf" srcId="{DF4B54FB-835C-4925-8149-21A5564B239D}" destId="{599EAE06-FFE1-4495-A3E5-CDA9B9B07684}" srcOrd="2" destOrd="0" presId="urn:microsoft.com/office/officeart/2005/8/layout/chevron2"/>
    <dgm:cxn modelId="{CE84A903-ABD7-497B-B999-748E86D6DCFF}" type="presParOf" srcId="{599EAE06-FFE1-4495-A3E5-CDA9B9B07684}" destId="{3D6EA17A-AC94-4054-B0BF-B5D432B655EE}" srcOrd="0" destOrd="0" presId="urn:microsoft.com/office/officeart/2005/8/layout/chevron2"/>
    <dgm:cxn modelId="{EC79C48D-6A8B-47E6-94DB-9389C1C744E8}" type="presParOf" srcId="{599EAE06-FFE1-4495-A3E5-CDA9B9B07684}" destId="{97F17136-966B-4B11-84F2-E46C45BD4A5E}" srcOrd="1" destOrd="0" presId="urn:microsoft.com/office/officeart/2005/8/layout/chevron2"/>
    <dgm:cxn modelId="{97316F37-B717-4D53-8123-F28552490544}" type="presParOf" srcId="{DF4B54FB-835C-4925-8149-21A5564B239D}" destId="{2F035093-CD18-48BC-9060-BDC7DE7E6D93}" srcOrd="3" destOrd="0" presId="urn:microsoft.com/office/officeart/2005/8/layout/chevron2"/>
    <dgm:cxn modelId="{76ACBE10-9074-4356-B99C-DD5EC8A1D23C}" type="presParOf" srcId="{DF4B54FB-835C-4925-8149-21A5564B239D}" destId="{FD884C55-D3B5-4F1F-9CDC-74D6BED316CA}" srcOrd="4" destOrd="0" presId="urn:microsoft.com/office/officeart/2005/8/layout/chevron2"/>
    <dgm:cxn modelId="{49E617A4-3503-4785-B0E9-6349C722F77A}" type="presParOf" srcId="{FD884C55-D3B5-4F1F-9CDC-74D6BED316CA}" destId="{82566881-E4B6-4F0E-B9E1-7D0AFB7B12E2}" srcOrd="0" destOrd="0" presId="urn:microsoft.com/office/officeart/2005/8/layout/chevron2"/>
    <dgm:cxn modelId="{40FECF6F-24DC-41C4-83B8-F5389BF62184}" type="presParOf" srcId="{FD884C55-D3B5-4F1F-9CDC-74D6BED316CA}" destId="{E19F6F65-B5A7-48CF-BA6D-9321688EB1F3}" srcOrd="1" destOrd="0" presId="urn:microsoft.com/office/officeart/2005/8/layout/chevron2"/>
    <dgm:cxn modelId="{F466396B-F558-4B06-B291-F783D4ECCFED}" type="presParOf" srcId="{DF4B54FB-835C-4925-8149-21A5564B239D}" destId="{C0892905-A624-4A4F-B134-4C5AB2B0B9FD}" srcOrd="5" destOrd="0" presId="urn:microsoft.com/office/officeart/2005/8/layout/chevron2"/>
    <dgm:cxn modelId="{6AC00339-9633-4C68-9A15-2DF02FE1CCB3}" type="presParOf" srcId="{DF4B54FB-835C-4925-8149-21A5564B239D}" destId="{4ABB98B2-8458-4A8D-99B9-7061388C6108}" srcOrd="6" destOrd="0" presId="urn:microsoft.com/office/officeart/2005/8/layout/chevron2"/>
    <dgm:cxn modelId="{1B7AE622-5676-4924-A0C4-769FD2F7B4AC}" type="presParOf" srcId="{4ABB98B2-8458-4A8D-99B9-7061388C6108}" destId="{34BB42F2-4E5E-4903-854C-106A9A82975C}" srcOrd="0" destOrd="0" presId="urn:microsoft.com/office/officeart/2005/8/layout/chevron2"/>
    <dgm:cxn modelId="{97FE3FCA-EEF4-4E35-825D-CA2A46BC47CF}" type="presParOf" srcId="{4ABB98B2-8458-4A8D-99B9-7061388C6108}" destId="{C9B71DD2-3A8B-4DA6-AB22-8E2CD01A0E0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2D33E-2BA4-4337-99C2-83D824DF40E7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6A9E68C-F74F-4C3B-A58E-E9BF4866A322}">
      <dgm:prSet phldrT="[Текст]"/>
      <dgm:spPr>
        <a:solidFill>
          <a:schemeClr val="bg2">
            <a:lumMod val="75000"/>
          </a:schemeClr>
        </a:solidFill>
      </dgm:spPr>
      <dgm:t>
        <a:bodyPr/>
        <a:lstStyle/>
        <a:p>
          <a:endParaRPr lang="ru-RU" dirty="0"/>
        </a:p>
        <a:p>
          <a:endParaRPr lang="ru-RU" dirty="0"/>
        </a:p>
      </dgm:t>
    </dgm:pt>
    <dgm:pt modelId="{AAE57F41-EE43-41EF-86E7-968D989891FF}" type="parTrans" cxnId="{1AA31141-D172-4A04-8C54-289DFEED4CA3}">
      <dgm:prSet/>
      <dgm:spPr/>
      <dgm:t>
        <a:bodyPr/>
        <a:lstStyle/>
        <a:p>
          <a:endParaRPr lang="ru-RU"/>
        </a:p>
      </dgm:t>
    </dgm:pt>
    <dgm:pt modelId="{20C35D18-9E13-46B2-B6CE-AE1FB22041F8}" type="sibTrans" cxnId="{1AA31141-D172-4A04-8C54-289DFEED4CA3}">
      <dgm:prSet/>
      <dgm:spPr/>
      <dgm:t>
        <a:bodyPr/>
        <a:lstStyle/>
        <a:p>
          <a:endParaRPr lang="ru-RU"/>
        </a:p>
      </dgm:t>
    </dgm:pt>
    <dgm:pt modelId="{DF18A274-F20C-4225-ACCC-30607EC8C5FA}">
      <dgm:prSet phldrT="[Текст]"/>
      <dgm:spPr>
        <a:solidFill>
          <a:schemeClr val="bg2">
            <a:lumMod val="50000"/>
          </a:schemeClr>
        </a:solidFill>
      </dgm:spPr>
      <dgm:t>
        <a:bodyPr/>
        <a:lstStyle/>
        <a:p>
          <a:endParaRPr lang="ru-RU" dirty="0"/>
        </a:p>
        <a:p>
          <a:endParaRPr lang="ru-RU" dirty="0"/>
        </a:p>
      </dgm:t>
    </dgm:pt>
    <dgm:pt modelId="{F30AE81A-CF16-4250-905D-05C41C4ECA7B}" type="parTrans" cxnId="{408BBCB6-3F60-4401-94F0-EC05AA1C1635}">
      <dgm:prSet/>
      <dgm:spPr/>
      <dgm:t>
        <a:bodyPr/>
        <a:lstStyle/>
        <a:p>
          <a:endParaRPr lang="ru-RU"/>
        </a:p>
      </dgm:t>
    </dgm:pt>
    <dgm:pt modelId="{7F9E2E46-645B-4001-962C-BDD03690EBF4}" type="sibTrans" cxnId="{408BBCB6-3F60-4401-94F0-EC05AA1C1635}">
      <dgm:prSet/>
      <dgm:spPr/>
      <dgm:t>
        <a:bodyPr/>
        <a:lstStyle/>
        <a:p>
          <a:endParaRPr lang="ru-RU"/>
        </a:p>
      </dgm:t>
    </dgm:pt>
    <dgm:pt modelId="{01C273BD-8506-42D4-9B8F-E0040D9DC70E}">
      <dgm:prSet phldrT="[Текст]"/>
      <dgm:spPr>
        <a:solidFill>
          <a:srgbClr val="E55555"/>
        </a:solidFill>
        <a:ln w="28575">
          <a:solidFill>
            <a:schemeClr val="bg1">
              <a:lumMod val="95000"/>
            </a:schemeClr>
          </a:solidFill>
        </a:ln>
      </dgm:spPr>
      <dgm:t>
        <a:bodyPr/>
        <a:lstStyle/>
        <a:p>
          <a:endParaRPr lang="ru-RU" dirty="0"/>
        </a:p>
        <a:p>
          <a:endParaRPr lang="ru-RU" dirty="0"/>
        </a:p>
      </dgm:t>
    </dgm:pt>
    <dgm:pt modelId="{F4B3E14C-BFDC-4D89-A5F8-CA87BB94EDAA}" type="sibTrans" cxnId="{5AF5511B-F356-4D08-B6C0-FC0FC0FE0A21}">
      <dgm:prSet/>
      <dgm:spPr/>
      <dgm:t>
        <a:bodyPr/>
        <a:lstStyle/>
        <a:p>
          <a:endParaRPr lang="ru-RU"/>
        </a:p>
      </dgm:t>
    </dgm:pt>
    <dgm:pt modelId="{05C1678A-B77D-41AA-8137-1458A2E5B52E}" type="parTrans" cxnId="{5AF5511B-F356-4D08-B6C0-FC0FC0FE0A21}">
      <dgm:prSet/>
      <dgm:spPr/>
      <dgm:t>
        <a:bodyPr/>
        <a:lstStyle/>
        <a:p>
          <a:endParaRPr lang="ru-RU"/>
        </a:p>
      </dgm:t>
    </dgm:pt>
    <dgm:pt modelId="{3E337096-F8EB-4CD9-8A2E-061834DF71AA}" type="pres">
      <dgm:prSet presAssocID="{DB12D33E-2BA4-4337-99C2-83D824DF40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60434B3-C91E-4FC3-A400-EC1110DB2E66}" type="pres">
      <dgm:prSet presAssocID="{01C273BD-8506-42D4-9B8F-E0040D9DC70E}" presName="Name8" presStyleCnt="0"/>
      <dgm:spPr/>
    </dgm:pt>
    <dgm:pt modelId="{A5C4F91D-F97C-48FD-9EE6-B299B1595B72}" type="pres">
      <dgm:prSet presAssocID="{01C273BD-8506-42D4-9B8F-E0040D9DC70E}" presName="level" presStyleLbl="node1" presStyleIdx="0" presStyleCnt="3" custScaleX="128761" custScaleY="105369" custLinFactNeighborX="2762" custLinFactNeighborY="1041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14229E-8E16-4E12-A11F-812F1ACCDCAA}" type="pres">
      <dgm:prSet presAssocID="{01C273BD-8506-42D4-9B8F-E0040D9DC7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0136930-C988-48D7-A18A-54A59A6D850A}" type="pres">
      <dgm:prSet presAssocID="{A6A9E68C-F74F-4C3B-A58E-E9BF4866A322}" presName="Name8" presStyleCnt="0"/>
      <dgm:spPr/>
    </dgm:pt>
    <dgm:pt modelId="{5736ECD1-02E9-48D8-A4B4-8122C4F0278E}" type="pres">
      <dgm:prSet presAssocID="{A6A9E68C-F74F-4C3B-A58E-E9BF4866A322}" presName="level" presStyleLbl="node1" presStyleIdx="1" presStyleCnt="3" custScaleX="124451" custScaleY="159342" custLinFactNeighborX="126" custLinFactNeighborY="941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23EADB-91BD-4C1D-9949-A40D06B28B1B}" type="pres">
      <dgm:prSet presAssocID="{A6A9E68C-F74F-4C3B-A58E-E9BF4866A32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1F5CA9-4BC6-4E5C-A3FA-7D4E2C4EEFA2}" type="pres">
      <dgm:prSet presAssocID="{DF18A274-F20C-4225-ACCC-30607EC8C5FA}" presName="Name8" presStyleCnt="0"/>
      <dgm:spPr/>
    </dgm:pt>
    <dgm:pt modelId="{DB53201F-3F50-4D8E-B264-C2F8A0249B3B}" type="pres">
      <dgm:prSet presAssocID="{DF18A274-F20C-4225-ACCC-30607EC8C5FA}" presName="level" presStyleLbl="node1" presStyleIdx="2" presStyleCnt="3" custScaleY="133247" custLinFactNeighborY="176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24441B-04B1-437D-A91C-D83A619BD677}" type="pres">
      <dgm:prSet presAssocID="{DF18A274-F20C-4225-ACCC-30607EC8C5F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AA31141-D172-4A04-8C54-289DFEED4CA3}" srcId="{DB12D33E-2BA4-4337-99C2-83D824DF40E7}" destId="{A6A9E68C-F74F-4C3B-A58E-E9BF4866A322}" srcOrd="1" destOrd="0" parTransId="{AAE57F41-EE43-41EF-86E7-968D989891FF}" sibTransId="{20C35D18-9E13-46B2-B6CE-AE1FB22041F8}"/>
    <dgm:cxn modelId="{A0C2E46E-80B2-4780-AF1C-B6067D5405B1}" type="presOf" srcId="{DF18A274-F20C-4225-ACCC-30607EC8C5FA}" destId="{F024441B-04B1-437D-A91C-D83A619BD677}" srcOrd="1" destOrd="0" presId="urn:microsoft.com/office/officeart/2005/8/layout/pyramid1"/>
    <dgm:cxn modelId="{D9876958-161E-4B1F-BAFA-849D939AC672}" type="presOf" srcId="{A6A9E68C-F74F-4C3B-A58E-E9BF4866A322}" destId="{7623EADB-91BD-4C1D-9949-A40D06B28B1B}" srcOrd="1" destOrd="0" presId="urn:microsoft.com/office/officeart/2005/8/layout/pyramid1"/>
    <dgm:cxn modelId="{431509BE-7D5F-42D6-A524-D2B06315EA03}" type="presOf" srcId="{01C273BD-8506-42D4-9B8F-E0040D9DC70E}" destId="{A5C4F91D-F97C-48FD-9EE6-B299B1595B72}" srcOrd="0" destOrd="0" presId="urn:microsoft.com/office/officeart/2005/8/layout/pyramid1"/>
    <dgm:cxn modelId="{408BBCB6-3F60-4401-94F0-EC05AA1C1635}" srcId="{DB12D33E-2BA4-4337-99C2-83D824DF40E7}" destId="{DF18A274-F20C-4225-ACCC-30607EC8C5FA}" srcOrd="2" destOrd="0" parTransId="{F30AE81A-CF16-4250-905D-05C41C4ECA7B}" sibTransId="{7F9E2E46-645B-4001-962C-BDD03690EBF4}"/>
    <dgm:cxn modelId="{FDA9FF77-98EB-48BB-856A-C97FF3320388}" type="presOf" srcId="{01C273BD-8506-42D4-9B8F-E0040D9DC70E}" destId="{AF14229E-8E16-4E12-A11F-812F1ACCDCAA}" srcOrd="1" destOrd="0" presId="urn:microsoft.com/office/officeart/2005/8/layout/pyramid1"/>
    <dgm:cxn modelId="{39447CA0-9128-4DC0-88A9-5164BFA0F7CA}" type="presOf" srcId="{DB12D33E-2BA4-4337-99C2-83D824DF40E7}" destId="{3E337096-F8EB-4CD9-8A2E-061834DF71AA}" srcOrd="0" destOrd="0" presId="urn:microsoft.com/office/officeart/2005/8/layout/pyramid1"/>
    <dgm:cxn modelId="{732990B1-C033-49CA-9BB3-A68F663C62A9}" type="presOf" srcId="{DF18A274-F20C-4225-ACCC-30607EC8C5FA}" destId="{DB53201F-3F50-4D8E-B264-C2F8A0249B3B}" srcOrd="0" destOrd="0" presId="urn:microsoft.com/office/officeart/2005/8/layout/pyramid1"/>
    <dgm:cxn modelId="{BEDC97A3-571C-406D-9B49-62BAA9CF17F8}" type="presOf" srcId="{A6A9E68C-F74F-4C3B-A58E-E9BF4866A322}" destId="{5736ECD1-02E9-48D8-A4B4-8122C4F0278E}" srcOrd="0" destOrd="0" presId="urn:microsoft.com/office/officeart/2005/8/layout/pyramid1"/>
    <dgm:cxn modelId="{5AF5511B-F356-4D08-B6C0-FC0FC0FE0A21}" srcId="{DB12D33E-2BA4-4337-99C2-83D824DF40E7}" destId="{01C273BD-8506-42D4-9B8F-E0040D9DC70E}" srcOrd="0" destOrd="0" parTransId="{05C1678A-B77D-41AA-8137-1458A2E5B52E}" sibTransId="{F4B3E14C-BFDC-4D89-A5F8-CA87BB94EDAA}"/>
    <dgm:cxn modelId="{EAA9466B-76C0-429C-8420-1751421A4E7E}" type="presParOf" srcId="{3E337096-F8EB-4CD9-8A2E-061834DF71AA}" destId="{460434B3-C91E-4FC3-A400-EC1110DB2E66}" srcOrd="0" destOrd="0" presId="urn:microsoft.com/office/officeart/2005/8/layout/pyramid1"/>
    <dgm:cxn modelId="{0A13AAEB-C7E0-40FE-B4AD-8FACA953776E}" type="presParOf" srcId="{460434B3-C91E-4FC3-A400-EC1110DB2E66}" destId="{A5C4F91D-F97C-48FD-9EE6-B299B1595B72}" srcOrd="0" destOrd="0" presId="urn:microsoft.com/office/officeart/2005/8/layout/pyramid1"/>
    <dgm:cxn modelId="{A1EB37FA-3F35-4B48-A851-DAFBF0383394}" type="presParOf" srcId="{460434B3-C91E-4FC3-A400-EC1110DB2E66}" destId="{AF14229E-8E16-4E12-A11F-812F1ACCDCAA}" srcOrd="1" destOrd="0" presId="urn:microsoft.com/office/officeart/2005/8/layout/pyramid1"/>
    <dgm:cxn modelId="{616CCFF4-F0C1-45F9-A5F1-BCA40319F40D}" type="presParOf" srcId="{3E337096-F8EB-4CD9-8A2E-061834DF71AA}" destId="{D0136930-C988-48D7-A18A-54A59A6D850A}" srcOrd="1" destOrd="0" presId="urn:microsoft.com/office/officeart/2005/8/layout/pyramid1"/>
    <dgm:cxn modelId="{EB07AAC8-5305-4282-B707-6D5916743B3C}" type="presParOf" srcId="{D0136930-C988-48D7-A18A-54A59A6D850A}" destId="{5736ECD1-02E9-48D8-A4B4-8122C4F0278E}" srcOrd="0" destOrd="0" presId="urn:microsoft.com/office/officeart/2005/8/layout/pyramid1"/>
    <dgm:cxn modelId="{0EEFCB88-1CA1-406E-B950-48F38208CC2E}" type="presParOf" srcId="{D0136930-C988-48D7-A18A-54A59A6D850A}" destId="{7623EADB-91BD-4C1D-9949-A40D06B28B1B}" srcOrd="1" destOrd="0" presId="urn:microsoft.com/office/officeart/2005/8/layout/pyramid1"/>
    <dgm:cxn modelId="{3B59BA5A-E9EB-4F08-BF8F-45564D5FAD4D}" type="presParOf" srcId="{3E337096-F8EB-4CD9-8A2E-061834DF71AA}" destId="{5A1F5CA9-4BC6-4E5C-A3FA-7D4E2C4EEFA2}" srcOrd="2" destOrd="0" presId="urn:microsoft.com/office/officeart/2005/8/layout/pyramid1"/>
    <dgm:cxn modelId="{175B6143-603F-4D44-B1A8-710E2D6F123D}" type="presParOf" srcId="{5A1F5CA9-4BC6-4E5C-A3FA-7D4E2C4EEFA2}" destId="{DB53201F-3F50-4D8E-B264-C2F8A0249B3B}" srcOrd="0" destOrd="0" presId="urn:microsoft.com/office/officeart/2005/8/layout/pyramid1"/>
    <dgm:cxn modelId="{F58B7955-E266-4458-8BAD-DBAC83024F39}" type="presParOf" srcId="{5A1F5CA9-4BC6-4E5C-A3FA-7D4E2C4EEFA2}" destId="{F024441B-04B1-437D-A91C-D83A619BD67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8C4CC-EE71-41C4-A6C3-F10E4AB008F8}">
      <dsp:nvSpPr>
        <dsp:cNvPr id="0" name=""/>
        <dsp:cNvSpPr/>
      </dsp:nvSpPr>
      <dsp:spPr>
        <a:xfrm rot="5400000">
          <a:off x="-189433" y="192650"/>
          <a:ext cx="1262887" cy="884021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1</a:t>
          </a:r>
          <a:endParaRPr lang="ru-RU" sz="24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-5400000">
        <a:off x="1" y="445228"/>
        <a:ext cx="884021" cy="378866"/>
      </dsp:txXfrm>
    </dsp:sp>
    <dsp:sp modelId="{108DA6F3-6034-439C-8F21-3EDC059A3D21}">
      <dsp:nvSpPr>
        <dsp:cNvPr id="0" name=""/>
        <dsp:cNvSpPr/>
      </dsp:nvSpPr>
      <dsp:spPr>
        <a:xfrm rot="5400000">
          <a:off x="3322549" y="-2435310"/>
          <a:ext cx="820876" cy="5697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Разложения трупов носителей насекомыми и их личинками с последующим перманентным заражением энтомопатогенными нематодами (ЭПН).</a:t>
          </a:r>
          <a:endParaRPr lang="ru-RU" sz="1400" kern="1200" dirty="0"/>
        </a:p>
      </dsp:txBody>
      <dsp:txXfrm rot="-5400000">
        <a:off x="884021" y="43290"/>
        <a:ext cx="5657860" cy="740732"/>
      </dsp:txXfrm>
    </dsp:sp>
    <dsp:sp modelId="{3D6EA17A-AC94-4054-B0BF-B5D432B655EE}">
      <dsp:nvSpPr>
        <dsp:cNvPr id="0" name=""/>
        <dsp:cNvSpPr/>
      </dsp:nvSpPr>
      <dsp:spPr>
        <a:xfrm rot="5400000">
          <a:off x="-189433" y="1309062"/>
          <a:ext cx="1262887" cy="884021"/>
        </a:xfrm>
        <a:prstGeom prst="chevron">
          <a:avLst/>
        </a:prstGeom>
        <a:solidFill>
          <a:schemeClr val="accent1">
            <a:shade val="50000"/>
            <a:hueOff val="180718"/>
            <a:satOff val="-3780"/>
            <a:lumOff val="21031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2</a:t>
          </a:r>
          <a:endParaRPr lang="ru-RU" sz="24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1397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-5400000">
        <a:off x="1" y="1561640"/>
        <a:ext cx="884021" cy="378866"/>
      </dsp:txXfrm>
    </dsp:sp>
    <dsp:sp modelId="{97F17136-966B-4B11-84F2-E46C45BD4A5E}">
      <dsp:nvSpPr>
        <dsp:cNvPr id="0" name=""/>
        <dsp:cNvSpPr/>
      </dsp:nvSpPr>
      <dsp:spPr>
        <a:xfrm rot="5400000">
          <a:off x="3322549" y="-1318898"/>
          <a:ext cx="820876" cy="5697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Переход </a:t>
          </a:r>
          <a:r>
            <a:rPr lang="ru-RU" sz="1400" i="1" kern="1200" dirty="0" smtClean="0"/>
            <a:t>Y. pestis </a:t>
          </a:r>
          <a:r>
            <a:rPr lang="ru-RU" sz="1400" kern="1200" dirty="0" smtClean="0"/>
            <a:t>к </a:t>
          </a:r>
          <a:r>
            <a:rPr lang="ru-RU" sz="1400" kern="1200" dirty="0" err="1" smtClean="0"/>
            <a:t>некрофагам</a:t>
          </a:r>
          <a:r>
            <a:rPr lang="ru-RU" sz="1400" kern="1200" dirty="0" smtClean="0"/>
            <a:t> насекомых и личинок после употребления зараженного мяса </a:t>
          </a:r>
          <a:r>
            <a:rPr lang="ru-RU" sz="1400" kern="1200" dirty="0" err="1" smtClean="0"/>
            <a:t>падальщиками</a:t>
          </a:r>
          <a:r>
            <a:rPr lang="ru-RU" sz="1400" kern="1200" dirty="0" smtClean="0"/>
            <a:t>, личинками насекомых и др.</a:t>
          </a:r>
          <a:endParaRPr lang="ru-RU" sz="1400" kern="1200" dirty="0"/>
        </a:p>
      </dsp:txBody>
      <dsp:txXfrm rot="-5400000">
        <a:off x="884021" y="1159702"/>
        <a:ext cx="5657860" cy="740732"/>
      </dsp:txXfrm>
    </dsp:sp>
    <dsp:sp modelId="{82566881-E4B6-4F0E-B9E1-7D0AFB7B12E2}">
      <dsp:nvSpPr>
        <dsp:cNvPr id="0" name=""/>
        <dsp:cNvSpPr/>
      </dsp:nvSpPr>
      <dsp:spPr>
        <a:xfrm rot="5400000">
          <a:off x="-189433" y="2425475"/>
          <a:ext cx="1262887" cy="884021"/>
        </a:xfrm>
        <a:prstGeom prst="chevron">
          <a:avLst/>
        </a:prstGeom>
        <a:solidFill>
          <a:schemeClr val="accent1">
            <a:shade val="50000"/>
            <a:hueOff val="361436"/>
            <a:satOff val="-7560"/>
            <a:lumOff val="42063"/>
            <a:alphaOff val="0"/>
          </a:schemeClr>
        </a:solidFill>
        <a:ln w="25400" cap="flat" cmpd="sng" algn="ctr">
          <a:solidFill>
            <a:schemeClr val="accent1">
              <a:shade val="50000"/>
              <a:hueOff val="361436"/>
              <a:satOff val="-7560"/>
              <a:lumOff val="4206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3</a:t>
          </a:r>
          <a:endParaRPr lang="ru-RU" sz="24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-5400000">
        <a:off x="1" y="2678053"/>
        <a:ext cx="884021" cy="378866"/>
      </dsp:txXfrm>
    </dsp:sp>
    <dsp:sp modelId="{E19F6F65-B5A7-48CF-BA6D-9321688EB1F3}">
      <dsp:nvSpPr>
        <dsp:cNvPr id="0" name=""/>
        <dsp:cNvSpPr/>
      </dsp:nvSpPr>
      <dsp:spPr>
        <a:xfrm rot="5400000">
          <a:off x="3322549" y="-202486"/>
          <a:ext cx="820876" cy="5697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361436"/>
              <a:satOff val="-7560"/>
              <a:lumOff val="420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b="1" kern="1200" dirty="0" smtClean="0"/>
            <a:t>Промежуточный носитель</a:t>
          </a:r>
          <a:r>
            <a:rPr lang="ru-RU" sz="1200" kern="1200" dirty="0" smtClean="0"/>
            <a:t>, который может сохраняться в течение длительного времени в окружающей среде, несущий вирулентный </a:t>
          </a:r>
          <a:r>
            <a:rPr lang="ru-RU" sz="1200" i="1" kern="1200" dirty="0" smtClean="0"/>
            <a:t>Y. pestis</a:t>
          </a:r>
          <a:r>
            <a:rPr lang="ru-RU" sz="1200" kern="1200" dirty="0" smtClean="0"/>
            <a:t>. Этот потенциальный промежуточный носитель неизвестен и может быть простейшим (амеба, эвглена), нематодой и т.д.</a:t>
          </a:r>
          <a:endParaRPr lang="ru-RU" sz="1200" kern="1200" dirty="0"/>
        </a:p>
      </dsp:txBody>
      <dsp:txXfrm rot="-5400000">
        <a:off x="884021" y="2276114"/>
        <a:ext cx="5657860" cy="740732"/>
      </dsp:txXfrm>
    </dsp:sp>
    <dsp:sp modelId="{34BB42F2-4E5E-4903-854C-106A9A82975C}">
      <dsp:nvSpPr>
        <dsp:cNvPr id="0" name=""/>
        <dsp:cNvSpPr/>
      </dsp:nvSpPr>
      <dsp:spPr>
        <a:xfrm rot="5400000">
          <a:off x="-189433" y="3541887"/>
          <a:ext cx="1262887" cy="884021"/>
        </a:xfrm>
        <a:prstGeom prst="chevron">
          <a:avLst/>
        </a:prstGeom>
        <a:solidFill>
          <a:schemeClr val="accent1">
            <a:shade val="50000"/>
            <a:hueOff val="180718"/>
            <a:satOff val="-3780"/>
            <a:lumOff val="21031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4</a:t>
          </a:r>
          <a:endParaRPr lang="ru-RU" sz="24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-5400000">
        <a:off x="1" y="3794465"/>
        <a:ext cx="884021" cy="378866"/>
      </dsp:txXfrm>
    </dsp:sp>
    <dsp:sp modelId="{C9B71DD2-3A8B-4DA6-AB22-8E2CD01A0E02}">
      <dsp:nvSpPr>
        <dsp:cNvPr id="0" name=""/>
        <dsp:cNvSpPr/>
      </dsp:nvSpPr>
      <dsp:spPr>
        <a:xfrm rot="5400000">
          <a:off x="3322549" y="913926"/>
          <a:ext cx="820876" cy="56979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kern="1200" dirty="0" smtClean="0"/>
            <a:t>Поглощение инфицированных </a:t>
          </a:r>
          <a:r>
            <a:rPr lang="ru-RU" sz="1200" i="1" kern="1200" dirty="0" smtClean="0"/>
            <a:t>Y. pestis</a:t>
          </a:r>
          <a:r>
            <a:rPr lang="ru-RU" sz="1200" kern="1200" dirty="0" smtClean="0"/>
            <a:t> ЭПН или инфицированных насекомых/личинок роющими мелкими млекопитающими повторно заносят</a:t>
          </a:r>
          <a:br>
            <a:rPr lang="ru-RU" sz="1200" kern="1200" dirty="0" smtClean="0"/>
          </a:br>
          <a:r>
            <a:rPr lang="ru-RU" sz="1200" kern="1200" dirty="0" smtClean="0"/>
            <a:t> </a:t>
          </a:r>
          <a:r>
            <a:rPr lang="ru-RU" sz="1200" i="1" kern="1200" dirty="0" smtClean="0"/>
            <a:t>Y. pestis </a:t>
          </a:r>
          <a:r>
            <a:rPr lang="ru-RU" sz="1200" kern="1200" dirty="0" smtClean="0"/>
            <a:t>в классический цикл чумы.</a:t>
          </a:r>
          <a:endParaRPr lang="ru-RU" sz="1200" kern="1200" dirty="0"/>
        </a:p>
      </dsp:txBody>
      <dsp:txXfrm rot="-5400000">
        <a:off x="884021" y="3392526"/>
        <a:ext cx="5657860" cy="740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4F91D-F97C-48FD-9EE6-B299B1595B72}">
      <dsp:nvSpPr>
        <dsp:cNvPr id="0" name=""/>
        <dsp:cNvSpPr/>
      </dsp:nvSpPr>
      <dsp:spPr>
        <a:xfrm>
          <a:off x="1101852" y="139534"/>
          <a:ext cx="1115184" cy="1411810"/>
        </a:xfrm>
        <a:prstGeom prst="trapezoid">
          <a:avLst>
            <a:gd name="adj" fmla="val 38832"/>
          </a:avLst>
        </a:prstGeom>
        <a:solidFill>
          <a:srgbClr val="E55555"/>
        </a:solidFill>
        <a:ln w="28575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</dsp:txBody>
      <dsp:txXfrm>
        <a:off x="1101852" y="139534"/>
        <a:ext cx="1115184" cy="1411810"/>
      </dsp:txXfrm>
    </dsp:sp>
    <dsp:sp modelId="{5736ECD1-02E9-48D8-A4B4-8122C4F0278E}">
      <dsp:nvSpPr>
        <dsp:cNvPr id="0" name=""/>
        <dsp:cNvSpPr/>
      </dsp:nvSpPr>
      <dsp:spPr>
        <a:xfrm>
          <a:off x="284354" y="1537933"/>
          <a:ext cx="2707820" cy="2134980"/>
        </a:xfrm>
        <a:prstGeom prst="trapezoid">
          <a:avLst>
            <a:gd name="adj" fmla="val 30673"/>
          </a:avLst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</dsp:txBody>
      <dsp:txXfrm>
        <a:off x="758223" y="1537933"/>
        <a:ext cx="1760083" cy="2134980"/>
      </dsp:txXfrm>
    </dsp:sp>
    <dsp:sp modelId="{DB53201F-3F50-4D8E-B264-C2F8A0249B3B}">
      <dsp:nvSpPr>
        <dsp:cNvPr id="0" name=""/>
        <dsp:cNvSpPr/>
      </dsp:nvSpPr>
      <dsp:spPr>
        <a:xfrm>
          <a:off x="0" y="3546791"/>
          <a:ext cx="3271047" cy="1785340"/>
        </a:xfrm>
        <a:prstGeom prst="trapezoid">
          <a:avLst>
            <a:gd name="adj" fmla="val 30673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3700" kern="1200" dirty="0"/>
        </a:p>
      </dsp:txBody>
      <dsp:txXfrm>
        <a:off x="572433" y="3546791"/>
        <a:ext cx="2126180" cy="1785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3610-83BE-426D-92A7-4C39AE628CBA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5FB2B-0EDB-4D04-A34B-77DF05E31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380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Циркуляция возбудителя во время эпизоотии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5FB2B-0EDB-4D04-A34B-77DF05E317E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103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5FB2B-0EDB-4D04-A34B-77DF05E317E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0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0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4860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59B8B3-6FDF-4D4E-87F8-FE18FD01E2B6}" type="slidenum">
              <a:rPr lang="ru-RU" altLang="en-US" smtClean="0">
                <a:solidFill>
                  <a:srgbClr val="000000"/>
                </a:solidFill>
              </a:rPr>
              <a:pPr/>
              <a:t>6</a:t>
            </a:fld>
            <a:endParaRPr lang="ru-RU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9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0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4860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59B8B3-6FDF-4D4E-87F8-FE18FD01E2B6}" type="slidenum">
              <a:rPr lang="ru-RU" altLang="en-US" smtClean="0">
                <a:solidFill>
                  <a:srgbClr val="000000"/>
                </a:solidFill>
              </a:rPr>
              <a:pPr/>
              <a:t>7</a:t>
            </a:fld>
            <a:endParaRPr lang="ru-RU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1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0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04860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59B8B3-6FDF-4D4E-87F8-FE18FD01E2B6}" type="slidenum">
              <a:rPr lang="ru-RU" altLang="en-US" smtClean="0">
                <a:solidFill>
                  <a:srgbClr val="000000"/>
                </a:solidFill>
              </a:rPr>
              <a:pPr/>
              <a:t>8</a:t>
            </a:fld>
            <a:endParaRPr lang="ru-RU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5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CEF878-060F-4E3B-B6E4-1A7B3F17C474}" type="slidenum">
              <a:rPr lang="ru-RU" altLang="ru-RU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ru-RU" altLang="ru-RU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Жизнь природного очага чумы включает межэпизоотическую, предэпизоотическую и эпизоотическую фазы, которые отличаются по ряду показателей. В межэпизоотическую или депрессивную фазу  наблюдается неблагоприятный метеорологический фон</a:t>
            </a:r>
            <a:r>
              <a:rPr lang="en-US" altLang="ru-RU" smtClean="0"/>
              <a:t>: </a:t>
            </a:r>
            <a:r>
              <a:rPr lang="ru-RU" altLang="ru-RU" smtClean="0"/>
              <a:t>дефицит влаги, высокие температуры), следствием которого является депрессивное состояние популяций носителей и переносчиков и отсутствие манифестных форм возбудителя. В предэпизоотическую фазу (фазу стабилизации)  наблюдается повышение влажности и достижения оптимума температур, что вызывает рост численности носителей и переносчиков, за которым начинают выделяться единичные культуры чумного микроба.  И наконец эпизоотическая  или эксплозиваная фаза развивается при крайне неблагоприятном (засуха, высокие температуры) погодном фоне. В этот период наблюдается падение численности  носителей и, но  регистрируются массовые находки заболевших животных. Периоды этих фаз могут охватывать различные промежутки времени, в том числе межэпизоотическая фаза может длиться десятилетиями. Механизмы сохранения возбудителя в течении длительных межэпизоотических периодов остаются неустановленными. Разными авторами предлагались различные гипотезы механизмов сохранения возбудителя в межэпизоотический период.      </a:t>
            </a:r>
          </a:p>
        </p:txBody>
      </p:sp>
    </p:spTree>
    <p:extLst>
      <p:ext uri="{BB962C8B-B14F-4D97-AF65-F5344CB8AC3E}">
        <p14:creationId xmlns:p14="http://schemas.microsoft.com/office/powerpoint/2010/main" val="410879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CEF878-060F-4E3B-B6E4-1A7B3F17C474}" type="slidenum">
              <a:rPr lang="ru-RU" altLang="ru-RU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ru-RU" altLang="ru-RU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/>
              <a:t>Гипотезы теллурической чумы </a:t>
            </a:r>
            <a:r>
              <a:rPr lang="ru-RU" altLang="ru-RU" dirty="0" err="1"/>
              <a:t>Бальтазара</a:t>
            </a:r>
            <a:r>
              <a:rPr lang="ru-RU" altLang="ru-RU" dirty="0"/>
              <a:t> предполагает сохранение и размножение</a:t>
            </a:r>
            <a:r>
              <a:rPr lang="ru-RU" altLang="ru-RU" baseline="0" dirty="0"/>
              <a:t> возбудителя чумы в земле с последующим заражением грызунов при рытье нор.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В развитие теории </a:t>
            </a:r>
            <a:r>
              <a:rPr lang="ru-RU" altLang="ru-RU" baseline="0" dirty="0" err="1"/>
              <a:t>Бальтазара</a:t>
            </a:r>
            <a:r>
              <a:rPr lang="ru-RU" altLang="ru-RU" baseline="0" dirty="0"/>
              <a:t> </a:t>
            </a:r>
            <a:r>
              <a:rPr lang="ru-RU" sz="1200" dirty="0"/>
              <a:t>в дальнейшем было предположено участие</a:t>
            </a:r>
            <a:r>
              <a:rPr lang="ru-RU" sz="1200" baseline="0" dirty="0"/>
              <a:t> нематод в переносе возбудителя чумы</a:t>
            </a:r>
            <a:endParaRPr lang="ru-RU" altLang="ru-RU" baseline="0" dirty="0"/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Нематоды питаясь эктопаразитами погибших от чумы грызунов переносят возбудителя чумы другим эктопаразитам, инфицируя их. Зараженные эктопаразиты переносят чуму грызунам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baseline="0" dirty="0"/>
              <a:t>Гипотетическая схема теллурической чумы не объясняют механизма сохранения возбудителя чумы в почве в длительные межэпизоотические периоды. В гипотезах </a:t>
            </a:r>
            <a:r>
              <a:rPr lang="ru-RU" altLang="ru-RU" baseline="0" dirty="0" err="1"/>
              <a:t>Бальтазара</a:t>
            </a:r>
            <a:r>
              <a:rPr lang="ru-RU" altLang="ru-RU" baseline="0" dirty="0"/>
              <a:t> и </a:t>
            </a:r>
            <a:r>
              <a:rPr lang="ru-RU" dirty="0" err="1"/>
              <a:t>Лаудисоита</a:t>
            </a:r>
            <a:r>
              <a:rPr lang="ru-RU" dirty="0"/>
              <a:t> отсутствуют «резервуары» длительного сохранения возбудителя.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7002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82D5512-7085-4626-800F-D86ACC8448BC}" type="slidenum">
              <a:rPr lang="ru-RU" altLang="ru-RU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ru-RU" altLang="ru-RU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При развитии массивной биопленки ее частицы открепляются (спотанно или под током поступающей  крови) от акантов преджелулдка и выводятся наоружу. </a:t>
            </a:r>
          </a:p>
        </p:txBody>
      </p:sp>
    </p:spTree>
    <p:extLst>
      <p:ext uri="{BB962C8B-B14F-4D97-AF65-F5344CB8AC3E}">
        <p14:creationId xmlns:p14="http://schemas.microsoft.com/office/powerpoint/2010/main" val="272560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8B40D8-CE00-4696-BAEB-1E6E4CC0460D}" type="slidenum">
              <a:rPr lang="ru-RU" altLang="ru-RU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ru-RU" altLang="ru-RU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Чумной микроб образует биопленки на биотической поверхности- не тольо на кутикуле преджелудка блохи, ни  и на поверхности нематодю</a:t>
            </a:r>
          </a:p>
        </p:txBody>
      </p:sp>
    </p:spTree>
    <p:extLst>
      <p:ext uri="{BB962C8B-B14F-4D97-AF65-F5344CB8AC3E}">
        <p14:creationId xmlns:p14="http://schemas.microsoft.com/office/powerpoint/2010/main" val="318239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smtClean="0"/>
              <a:t>Весенний пик эпизоотий характерен для всех типов природных очагов чумы. Раньше эпизоотии начинаются в южных районах (в пустынях – в марте-апреле), позднее – в северных.  В летний период (температурный максимум летних месяцев) эпизоотическая активность природных очагов резко падает (выше 26 С биопленки не образуются). Наличие четко выраженной сезонности эпизоотий чумы указывает на значительную роль температуры почвы в сезонной динамике эпизоотической активности природных очагов чумы.</a:t>
            </a:r>
          </a:p>
        </p:txBody>
      </p:sp>
      <p:sp>
        <p:nvSpPr>
          <p:cNvPr id="8196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0176EF-5692-42B2-A355-ED1F733841CD}" type="slidenum">
              <a:rPr lang="ru-RU" altLang="ru-RU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ru-RU" altLang="ru-RU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5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C911-A7B0-4DB4-BC55-A36B2FF49CD6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28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EE6B8-688E-4613-860A-C367F8DDC28A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88679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947AD-269E-4115-BAE5-484ABC56CD4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341729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533BD-7D4D-4850-9899-6164D46094C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219879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C5CC0-51C5-4035-B386-3F36889755C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306958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F9F7C-0959-433D-89C7-BA5B4D93C18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093947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B1C31-47F8-4953-95B3-4545F4D47FD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469861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37968-1F32-4571-863F-E7A9ED3F4E7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694863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8068E-66E4-4B56-A1C4-688C94BA62F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76366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06876-5AED-4A77-81C6-855A718B05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80657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6E3E5D-916C-42B2-BD49-245908568C8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878987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FAF41-A8C0-4A59-B39D-C34A2B71E7A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015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F85D-90BF-47B3-8E9F-72676911541E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3686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828F5-7441-4051-AC7F-7EAA1173D10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92769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81A46-AC49-4305-978A-2A8BD5935F3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804316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7B7F1-9C30-43D7-AD70-45D42135CA3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04263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DFA5C-51DD-4537-ADDC-EBECBB14828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496744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8E846-2C4C-47F8-8F3D-A2BC0A6B749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37888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EDB7A-1AA7-4C8B-87F7-8E2125E2853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7350231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ED023-A40E-405A-8381-48F43F839E2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37857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D6B80C-12FF-49E1-A429-E1686DF81C4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04306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80F36-8798-4917-B19E-CF5CE19D91F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750065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ACBA4-4281-4EEE-B665-BC232FF35E6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71539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3A4F6-20C2-4CA7-BE39-B696B314A6DD}" type="datetime1">
              <a:rPr lang="ru-RU" smtClean="0"/>
              <a:t>11.09.2023</a:t>
            </a:fld>
            <a:endParaRPr lang="ru-RU"/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A0D78-AF83-4E1A-840C-4E2A5A9152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88690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6C003-F6AC-482A-8E97-3E1AD245469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801371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181D0-0389-4D2D-A9E0-5F367FD8DA4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871459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80D56-7BF8-4A84-84B8-52101EDD25F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59207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3192E-8750-4F1F-9E02-E7F5D6EAFF3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6611416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8238F-8EBB-4D49-B5C5-7149B630D58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594017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9E9A2-BE39-4E4E-BFDC-FD849A6D319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380715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3A7FC-EF32-44D6-9472-978DF2883F8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15736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72D3D-E4E2-48A7-B671-FDA54E587D1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643229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AB192-ABD1-49D9-AA18-E58C6F0295E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72568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70FF0-EB38-4A97-B612-7F75CD05F79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472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5D908-CEFD-4AE9-B1BB-77CB81714720}" type="datetime1">
              <a:rPr lang="ru-RU" smtClean="0"/>
              <a:t>11.09.2023</a:t>
            </a:fld>
            <a:endParaRPr lang="ru-RU"/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6DE65-AF1E-4BC4-ABA6-ABE34D8554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381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8EA4-C6E1-4463-947D-4C686E947D8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76321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A550E-ABAE-4453-AB49-CE85975A8C5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35972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BCB8E-1E0F-4045-8DB7-2E16F59E98B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6347506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F4D1-E9AA-466E-9EB9-FD94058AF19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613230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3D359-20E4-44F4-84FD-493DA33735A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964309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C2BB5-9FD5-493E-956A-4FD65D23BEC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64316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4EA88-4FA2-4056-A294-BD2A2F10C9D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10538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341BE-57CC-4855-9187-9E85287ACE6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5199936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96AEC-B82A-41A0-AB50-253BF866D70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786869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4411F-1F7F-43B0-BD4E-61BC0A98C5C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4828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0DC02-9CF9-46A8-8546-A601874744D0}" type="datetime1">
              <a:rPr lang="ru-RU" smtClean="0"/>
              <a:t>11.09.2023</a:t>
            </a:fld>
            <a:endParaRPr lang="ru-RU"/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6DE65-AF1E-4BC4-ABA6-ABE34D8554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1381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77A2E-F28A-4224-8D58-4551D588068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81516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DA21C-558C-4282-A247-C0CCD2ED8F9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85460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D812C-C6C4-4F28-8F6C-6B4EA8A6C5A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46353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FA6C0-D645-43FE-8471-375864FDC8A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51833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13D82-DFE8-4443-89D9-CF6392E9901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673630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0B85D-59D6-4032-AC98-C16F27D47EB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27889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A6319-29A0-4058-943F-0BB6044170A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5064561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39853-0C87-47BF-91F1-DE9D73C24DB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47724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07E0F-5567-4CF0-A094-A705523B49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082481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43302-0928-403B-BE3D-85F3C10FC61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2931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8F743-9E72-4835-8F78-7A01C6F830C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50424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DD86E-FBFC-4DB9-B750-9293F7B8C0E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1727216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AD284-8433-4A46-82AB-BEE3E97214A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940888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6371E-25DD-48C1-9B84-7A5444010FC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72116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06C49-43DB-4D6F-A934-73A339BBBD2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663986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E41EB-32EE-48C9-9E72-C5EF4410D35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606760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24278-FFE3-4BEE-BFFB-33864A5BB89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976193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C9BA8-4EA9-4237-9C98-E7C887AB80F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863956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B7143-BCB3-4003-86C2-1A5AFF9053B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5081125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5DD2E-88F1-4486-94FD-18D61B6807C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537602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4CFB9-7E01-40D2-90AB-0EA3B54E405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598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2C0AB-FC84-4201-84D5-595963D530C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23676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DF6AE-29D8-4E4B-97DF-8B9135DFEE5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365826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9E877-EAAA-431A-B8F9-7A5FAE6C75A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6654880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3BA40-C64F-4DA7-A12A-F44DC690AF1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911157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5D983-A945-4ED2-8000-AD8009C83C0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00045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28C-77FE-4EEE-862E-D8C815CF063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557335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322ED-37A3-4785-8E7A-0F3F2741898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943665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79227-EA2E-451C-9CD1-3B02CC8AE06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043263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8D308-6D1F-4695-A5AF-40B0B0C397C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90053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51262-6A3C-4BFF-A2C2-7EE1869B823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98256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1CF14-2E67-4641-9805-11EBD975524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481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C2942-21F4-4BDF-8EAA-8B023693A46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1577671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73DFF-6D58-4D56-BCA9-63029E51C9C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6893841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19737-1AB1-4CDE-92A6-D3C165B1917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07877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5ABBD-4FFD-4605-A391-43B6CDF518B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46010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80250-6F3E-4A96-A978-1FFED8BB29C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9402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D2F66-1711-45D5-A933-7833E363790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018631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D3E06-201B-499D-A89F-5DF067DBB45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8121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0BBEF-CA88-4C3F-89C6-2191D9E0B10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006819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6CF74-1E34-44B7-9626-EDA4ED46174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256884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D79F8-BBBF-48EE-A789-95654109C63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608958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4EDDA-B073-481C-8BCE-36861B8118E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127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E53FB-E4A2-4278-8326-9A992E9A684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3349437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D10D0-CBEE-4E0D-84FF-C8BDDF13899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888161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72A7-F52E-4893-9558-39FC7EAFEA6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866613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0B56B-1492-44DA-B1FD-D207EDF5D49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288362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C2D7-27B5-4A22-B80E-6E6E0EBC2B1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173191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C0EF7-220F-4677-8F25-03D3B97E0B9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084009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7E801-E9AA-4102-9C40-06C5B9ADD2B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772457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1D2D4-A00C-4D65-B9E6-1670ED94E40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7481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AE44E-EA5B-4831-AAA8-170D3C0567B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465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9C2DB-E9D1-4E73-9481-EE13B5570544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982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2B4CD-7415-446C-94A4-91D66DF43E1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31928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3C685-7757-47AE-A30F-F5A4897B791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0102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3BEC7-B4E4-416A-861F-E918DAA6C91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75695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7A969-6C05-4C72-97D0-3F9D6E0C789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6457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52388-5DB8-4DE7-9BF5-F81259995E9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46097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CE818-0E74-49B8-98F7-EBC18024FFC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51321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B4C1C-C258-45D6-AF9B-4E16D97D052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6878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FB5AB-9D10-4F81-BED7-4EFDEAF0496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6227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580C3-D87B-4E0E-A3DF-7896DA6D471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6916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EC674-67A7-4E58-8DD2-DA3FA138397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746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0763-F09F-430C-BF86-52691CE8B347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37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86C00-696C-4366-8BD9-C2FF8AD138A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61608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3FD46-36AD-45AD-B30B-9DF545E239F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9336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FFAB8-4C24-4F9C-8C01-3F3AFC6E420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99080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3D4A3-CEC1-4903-8B32-95C865784A0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6946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89B3A-6005-43C0-8731-8D056949851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76945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EB61E-00A8-4C52-9510-327CDA5F697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59013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725A4-39C8-441F-9451-B095BF84ECF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4187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DF4AA-971B-49A8-91FF-FE995C486BB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8190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6101F-41DB-40F8-B891-28CBE9F478B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06474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961A2-C02D-4C97-922A-DC5C984CC3B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645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CCCE-72CD-4667-8757-E0D2D905A91B}" type="datetime1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023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AB0-6378-4C5F-B70B-4B2CC1848CC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6925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EF6C8-699C-4DD9-B7DB-346EDB1090D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02330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28310-62F1-4BEB-B909-04C187ECB79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0200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303A3-5EC7-4381-9D00-E4A96E87E4C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57465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DE7A4-A659-4F14-9C6F-F40F718009C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422289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51AF9-B93D-4B2B-A1A6-38B5FBB8035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43354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93432-F4B5-4C6B-8963-3A39E4E623B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7434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A7E9-EF9D-4612-941D-FAE3D6352AE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201192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D85D-553F-466E-AE9A-3C1A9392589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425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7870A-4325-4594-BF10-A940B6368EC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4856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4FAF3-8549-4A1A-B3A1-27E8FC5EF5FC}" type="datetime1">
              <a:rPr lang="ru-RU" smtClean="0"/>
              <a:t>11.09.2023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0716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EE389-8BAC-41A2-8B06-8DCFD7FB7AB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00913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58FBD-7AEC-425F-80C7-1AE359EC539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7454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D53E6-9FF7-46A4-BB02-030C842EEEB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938088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1F3E7-5062-4514-8350-D88E1265AF1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56016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C63C2-DBF7-4969-BEDF-4A0364F874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71493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4500F-54C4-42A5-84B8-184468B2B4A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73349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6D7F1-7316-48A4-B11D-8E4EF295C26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79365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D6538-2779-41D1-B859-303A7D93BAE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02307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B9404-FCF9-442F-B938-88F3E431E27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69419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8AECE-4CD8-4680-AC3F-6DCA728621D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389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85A2-CAA8-4911-AAD6-1679F7FCE6CD}" type="datetime1">
              <a:rPr lang="ru-RU" smtClean="0"/>
              <a:t>11.09.2023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264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76BEB-47CE-4520-A924-A11CAB18E2D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457105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DD2FE-FE49-4D9C-A5B9-4EBDD46762E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57864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6431-BCB5-4069-9394-1BF45DA1E10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27297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9AFF4-3075-4998-BD13-F3EB4F87AAD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73410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179D7-5273-4457-957D-9809036E0CD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410934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43FD3-8527-4E6D-8CF3-13DF132CFF1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47575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EAE29-3CCB-402F-88B3-D0AB0146A8D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95663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589D2-C707-4EBE-BFB8-D88A917CC21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71837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82B43-C61F-487D-826E-3A8FBF3CC07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9260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1BD28-9DBE-426B-858B-6B932ADF833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1607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F1E6-EA0D-45EB-B70E-6A0E70DFD328}" type="datetime1">
              <a:rPr lang="ru-RU" smtClean="0"/>
              <a:t>11.09.2023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47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0BA16-9092-47BD-87F1-36B56EFBA2F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575194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96CC5-E4B8-44CE-BFE1-CC794FEF197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597153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562F8-800E-4CF4-9F4E-39AE6D95A04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580168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EE690-F765-401C-A815-3ADBDD6426B8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1172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D11B6-66CF-4D6B-B11A-94E271FB758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F3665-C3E5-4BCC-8CE9-1F33EDD7D64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474467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DEBD9-C4DB-4D1E-8007-9CBCA58DD30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91085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27FD0-2ED8-4BD8-BD2A-1684602896A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160471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06CEF-E895-436E-B54D-AD8E4C6100A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43524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7C6E-72B5-4543-80B3-94EA697123A5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420310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49AE4-004C-45C2-A85B-8A0308289E5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871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48A53-9AC4-47B0-A558-1F36CF40FBCD}" type="datetime1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379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856F3-0C95-4C58-90A3-BBBB28953AB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FD812-591F-4242-BD26-3F3EE81E710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729228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DDD7E-B821-4715-BF71-D1E1B44E4E5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37343-4DF2-4699-99ED-19A880003C5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953327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F1460-AD1D-4892-A1C3-48A3A308662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7F89B-0276-405F-A8BF-6523419E17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9928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C0B8E-5C1C-41B1-90E6-7600AC6611CA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E1EFB9-EBE3-407C-AD94-7DEDADE0BF2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375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AE589-C74F-4E67-934D-A71D14BE8DD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A6220-5494-4B7E-B614-84B521E1172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703264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371FC-E58B-4A05-B9D0-8988AC1838F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87B1D-8808-4CB0-951B-58A6966D2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16092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3EF7F-A544-4A5B-B0F3-11AE76126924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2C31-ACD8-48BE-9174-F4000C3698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285626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05630-4296-47D8-8203-0F10BE2627A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53796-A378-480B-A30C-81D1412481F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439984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CE6F6-9155-4DB1-ACCB-6B31D978469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AC57B-1D53-46B7-BCBF-4FCF25DB629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85914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5631D-BE5E-41D7-A763-07961D9F413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01F6F-6928-4D14-BEF4-A8714E3FF4D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11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665D-6B84-4F62-8214-40F18AB1AF1E}" type="datetime1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5602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6C05A-8A6F-4EC9-8E29-37C749E04039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AB379-3A25-443C-B4B4-D568B58A9E0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025833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6127C-5BB2-435E-8459-DFA25A85748C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8671-2677-49C7-8024-5B64EC3CED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921402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CAA10-CF34-479E-BB5B-D5B56142F7A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12C196-621B-4B53-93D1-E770FE2AA23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24922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3E8C7-28CE-4795-A6F7-2BD692E410A6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A238F-D23F-49E1-9C37-503D18FCDA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384283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49AD0-DF0D-4261-9251-BD71163A27D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1B288-F9B9-4419-BB2A-180C05FD6C7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5238707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8"/>
          <a:stretch>
            <a:fillRect/>
          </a:stretch>
        </p:blipFill>
        <p:spPr bwMode="auto">
          <a:xfrm>
            <a:off x="2" y="5214941"/>
            <a:ext cx="3714751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0"/>
          <a:stretch>
            <a:fillRect/>
          </a:stretch>
        </p:blipFill>
        <p:spPr bwMode="auto">
          <a:xfrm>
            <a:off x="3657602" y="5214941"/>
            <a:ext cx="474768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/>
          <a:stretch>
            <a:fillRect/>
          </a:stretch>
        </p:blipFill>
        <p:spPr bwMode="auto">
          <a:xfrm>
            <a:off x="8394702" y="5214941"/>
            <a:ext cx="3797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5072063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1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279C-E810-4B8D-9A81-CF978194835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1BB1-AEDC-436E-92F4-6C408B47D99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24539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4B930-440F-4447-B679-2857B5DD359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E73CDE-F254-4674-9F80-9FFBE8C13B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574452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5C591-F240-49CF-91E6-FFDF98AEE531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1640-E7B0-45D5-A6AC-162533F51E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37704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8F9EB-65F6-4D01-A6E5-A258382EDDE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D39DA-F559-4395-934C-A00D58FB7D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005027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"/>
            <a:ext cx="12192000" cy="1357313"/>
          </a:xfrm>
          <a:prstGeom prst="rect">
            <a:avLst/>
          </a:prstGeom>
          <a:gradFill>
            <a:gsLst>
              <a:gs pos="16000">
                <a:schemeClr val="tx1">
                  <a:lumMod val="65000"/>
                  <a:lumOff val="35000"/>
                </a:schemeClr>
              </a:gs>
              <a:gs pos="89000">
                <a:srgbClr val="92929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643688"/>
            <a:ext cx="12192000" cy="214312"/>
          </a:xfrm>
          <a:prstGeom prst="rect">
            <a:avLst/>
          </a:prstGeom>
          <a:gradFill>
            <a:gsLst>
              <a:gs pos="16000">
                <a:schemeClr val="tx1">
                  <a:lumMod val="50000"/>
                  <a:lumOff val="50000"/>
                </a:schemeClr>
              </a:gs>
              <a:gs pos="89000">
                <a:schemeClr val="bg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8667753" y="0"/>
            <a:ext cx="3524249" cy="150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800">
              <a:solidFill>
                <a:prstClr val="white"/>
              </a:solidFill>
            </a:endParaRPr>
          </a:p>
        </p:txBody>
      </p:sp>
      <p:grpSp>
        <p:nvGrpSpPr>
          <p:cNvPr id="7" name="Группа 9"/>
          <p:cNvGrpSpPr>
            <a:grpSpLocks/>
          </p:cNvGrpSpPr>
          <p:nvPr userDrawn="1"/>
        </p:nvGrpSpPr>
        <p:grpSpPr bwMode="auto">
          <a:xfrm>
            <a:off x="8712200" y="3"/>
            <a:ext cx="3479800" cy="1357313"/>
            <a:chOff x="6534165" y="-71462"/>
            <a:chExt cx="2609835" cy="135729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0" b="30450"/>
            <a:stretch>
              <a:fillRect/>
            </a:stretch>
          </p:blipFill>
          <p:spPr bwMode="auto">
            <a:xfrm>
              <a:off x="6534165" y="-71462"/>
              <a:ext cx="1395421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8" r="7410" b="11098"/>
            <a:stretch>
              <a:fillRect/>
            </a:stretch>
          </p:blipFill>
          <p:spPr bwMode="auto">
            <a:xfrm>
              <a:off x="7786710" y="-71461"/>
              <a:ext cx="1357290" cy="13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08" y="-71462"/>
            <a:ext cx="8858269" cy="1643026"/>
          </a:xfrm>
        </p:spPr>
        <p:txBody>
          <a:bodyPr/>
          <a:lstStyle/>
          <a:p>
            <a:r>
              <a:rPr lang="ru-RU" dirty="0"/>
              <a:t>Гипотезы  сохранения чумы в </a:t>
            </a:r>
            <a:r>
              <a:rPr lang="ru-RU" dirty="0" err="1"/>
              <a:t>межэпизоотический</a:t>
            </a:r>
            <a:r>
              <a:rPr lang="ru-RU" dirty="0"/>
              <a:t>	период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50894-1A32-4FFF-A0C0-1B80BDEF10BD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A8F1C-BD59-44E3-A35C-83B0462AB11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876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5DC55-860A-41FB-86BF-478CAF2F84FC}" type="datetime1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A809C-1D3D-48A2-B4CF-1BC3BCD49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5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F1AF3B4-A889-4C47-BAEF-9973ACC0BED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0440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20" r:id="rId13"/>
    <p:sldLayoutId id="2147483821" r:id="rId14"/>
    <p:sldLayoutId id="2147483822" r:id="rId15"/>
    <p:sldLayoutId id="2147483823" r:id="rId16"/>
    <p:sldLayoutId id="2147483825" r:id="rId17"/>
    <p:sldLayoutId id="2147483826" r:id="rId18"/>
    <p:sldLayoutId id="2147483827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9F6BEBD-FBB6-4811-AD23-FB43516434B3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992466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040C8ED-2D4B-4004-86A6-2C2643CD5B1B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07090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4" r:id="rId19"/>
    <p:sldLayoutId id="2147483915" r:id="rId2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D06CDC-B5D4-4E8A-A6D9-DAD77B979E27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76995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  <p:sldLayoutId id="2147483936" r:id="rId20"/>
    <p:sldLayoutId id="2147483937" r:id="rId2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9FF0FC2-4842-433A-B6F4-31498B6C4020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88278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C1C1DD8-6A39-4A3C-A68D-B3485125F46F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85979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E07A647-5C5D-476E-97F6-17770C96A3A2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t>11.09.2023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CF4C1B-C7AB-43CF-B2D0-B20C76C2DD3D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37051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  <p:sldLayoutId id="2147484002" r:id="rId19"/>
    <p:sldLayoutId id="2147484003" r:id="rId2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4.png"/><Relationship Id="rId17" Type="http://schemas.microsoft.com/office/2007/relationships/hdphoto" Target="../media/hdphoto6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microsoft.com/office/2007/relationships/hdphoto" Target="../media/hdphoto7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chart" Target="../charts/chart2.xml"/><Relationship Id="rId7" Type="http://schemas.microsoft.com/office/2007/relationships/hdphoto" Target="../media/hdphoto9.wdp"/><Relationship Id="rId12" Type="http://schemas.microsoft.com/office/2007/relationships/hdphoto" Target="../media/hdphoto11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microsoft.com/office/2007/relationships/hdphoto" Target="../media/hdphoto10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6.png"/><Relationship Id="rId7" Type="http://schemas.microsoft.com/office/2007/relationships/hdphoto" Target="../media/hdphoto8.wdp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5.png"/><Relationship Id="rId5" Type="http://schemas.openxmlformats.org/officeDocument/2006/relationships/image" Target="../media/image57.jpeg"/><Relationship Id="rId4" Type="http://schemas.microsoft.com/office/2007/relationships/hdphoto" Target="../media/hdphoto12.wdp"/><Relationship Id="rId9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microsoft.com/office/2007/relationships/hdphoto" Target="../media/hdphoto14.wdp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7.xml"/><Relationship Id="rId6" Type="http://schemas.microsoft.com/office/2007/relationships/hdphoto" Target="../media/hdphoto13.wdp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6.png"/><Relationship Id="rId9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07/relationships/hdphoto" Target="../media/hdphoto16.wdp"/><Relationship Id="rId18" Type="http://schemas.openxmlformats.org/officeDocument/2006/relationships/oleObject" Target="../embeddings/oleObject5.bin"/><Relationship Id="rId26" Type="http://schemas.openxmlformats.org/officeDocument/2006/relationships/image" Target="../media/image81.png"/><Relationship Id="rId39" Type="http://schemas.openxmlformats.org/officeDocument/2006/relationships/diagramLayout" Target="../diagrams/layout2.xml"/><Relationship Id="rId21" Type="http://schemas.openxmlformats.org/officeDocument/2006/relationships/image" Target="../media/image68.emf"/><Relationship Id="rId34" Type="http://schemas.openxmlformats.org/officeDocument/2006/relationships/image" Target="../media/image85.png"/><Relationship Id="rId42" Type="http://schemas.microsoft.com/office/2007/relationships/diagramDrawing" Target="../diagrams/drawing2.xml"/><Relationship Id="rId47" Type="http://schemas.openxmlformats.org/officeDocument/2006/relationships/image" Target="../media/image89.png"/><Relationship Id="rId50" Type="http://schemas.microsoft.com/office/2007/relationships/hdphoto" Target="../media/hdphoto26.wdp"/><Relationship Id="rId55" Type="http://schemas.microsoft.com/office/2007/relationships/hdphoto" Target="../media/hdphoto28.wdp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47.xml"/><Relationship Id="rId16" Type="http://schemas.openxmlformats.org/officeDocument/2006/relationships/image" Target="../media/image76.png"/><Relationship Id="rId29" Type="http://schemas.microsoft.com/office/2007/relationships/hdphoto" Target="../media/hdphoto19.wdp"/><Relationship Id="rId11" Type="http://schemas.openxmlformats.org/officeDocument/2006/relationships/image" Target="../media/image74.png"/><Relationship Id="rId24" Type="http://schemas.openxmlformats.org/officeDocument/2006/relationships/image" Target="../media/image80.png"/><Relationship Id="rId32" Type="http://schemas.openxmlformats.org/officeDocument/2006/relationships/image" Target="../media/image84.jpeg"/><Relationship Id="rId37" Type="http://schemas.microsoft.com/office/2007/relationships/hdphoto" Target="../media/hdphoto22.wdp"/><Relationship Id="rId40" Type="http://schemas.openxmlformats.org/officeDocument/2006/relationships/diagramQuickStyle" Target="../diagrams/quickStyle2.xml"/><Relationship Id="rId45" Type="http://schemas.openxmlformats.org/officeDocument/2006/relationships/image" Target="../media/image88.png"/><Relationship Id="rId53" Type="http://schemas.openxmlformats.org/officeDocument/2006/relationships/image" Target="../media/image92.png"/><Relationship Id="rId58" Type="http://schemas.openxmlformats.org/officeDocument/2006/relationships/image" Target="../media/image95.png"/><Relationship Id="rId5" Type="http://schemas.openxmlformats.org/officeDocument/2006/relationships/image" Target="../media/image71.png"/><Relationship Id="rId19" Type="http://schemas.openxmlformats.org/officeDocument/2006/relationships/oleObject" Target="../embeddings/oleObject6.bin"/><Relationship Id="rId4" Type="http://schemas.openxmlformats.org/officeDocument/2006/relationships/image" Target="../media/image70.png"/><Relationship Id="rId9" Type="http://schemas.openxmlformats.org/officeDocument/2006/relationships/image" Target="../media/image73.png"/><Relationship Id="rId14" Type="http://schemas.openxmlformats.org/officeDocument/2006/relationships/oleObject" Target="../embeddings/oleObject4.bin"/><Relationship Id="rId22" Type="http://schemas.openxmlformats.org/officeDocument/2006/relationships/image" Target="../media/image78.jpeg"/><Relationship Id="rId27" Type="http://schemas.microsoft.com/office/2007/relationships/hdphoto" Target="../media/hdphoto18.wdp"/><Relationship Id="rId30" Type="http://schemas.openxmlformats.org/officeDocument/2006/relationships/image" Target="../media/image83.png"/><Relationship Id="rId35" Type="http://schemas.microsoft.com/office/2007/relationships/hdphoto" Target="../media/hdphoto21.wdp"/><Relationship Id="rId43" Type="http://schemas.openxmlformats.org/officeDocument/2006/relationships/image" Target="../media/image87.png"/><Relationship Id="rId48" Type="http://schemas.microsoft.com/office/2007/relationships/hdphoto" Target="../media/hdphoto25.wdp"/><Relationship Id="rId56" Type="http://schemas.openxmlformats.org/officeDocument/2006/relationships/image" Target="../media/image94.png"/><Relationship Id="rId8" Type="http://schemas.openxmlformats.org/officeDocument/2006/relationships/image" Target="../media/image72.png"/><Relationship Id="rId51" Type="http://schemas.openxmlformats.org/officeDocument/2006/relationships/image" Target="../media/image91.png"/><Relationship Id="rId3" Type="http://schemas.openxmlformats.org/officeDocument/2006/relationships/image" Target="../media/image69.png"/><Relationship Id="rId12" Type="http://schemas.openxmlformats.org/officeDocument/2006/relationships/image" Target="../media/image75.png"/><Relationship Id="rId17" Type="http://schemas.openxmlformats.org/officeDocument/2006/relationships/image" Target="../media/image77.png"/><Relationship Id="rId25" Type="http://schemas.microsoft.com/office/2007/relationships/hdphoto" Target="../media/hdphoto17.wdp"/><Relationship Id="rId33" Type="http://schemas.openxmlformats.org/officeDocument/2006/relationships/image" Target="../media/image14.emf"/><Relationship Id="rId38" Type="http://schemas.openxmlformats.org/officeDocument/2006/relationships/diagramData" Target="../diagrams/data2.xml"/><Relationship Id="rId46" Type="http://schemas.microsoft.com/office/2007/relationships/hdphoto" Target="../media/hdphoto24.wdp"/><Relationship Id="rId59" Type="http://schemas.microsoft.com/office/2007/relationships/hdphoto" Target="../media/hdphoto30.wdp"/><Relationship Id="rId20" Type="http://schemas.openxmlformats.org/officeDocument/2006/relationships/oleObject" Target="../embeddings/oleObject7.bin"/><Relationship Id="rId41" Type="http://schemas.openxmlformats.org/officeDocument/2006/relationships/diagramColors" Target="../diagrams/colors2.xml"/><Relationship Id="rId54" Type="http://schemas.openxmlformats.org/officeDocument/2006/relationships/image" Target="../media/image9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gif"/><Relationship Id="rId15" Type="http://schemas.openxmlformats.org/officeDocument/2006/relationships/image" Target="../media/image67.emf"/><Relationship Id="rId23" Type="http://schemas.openxmlformats.org/officeDocument/2006/relationships/image" Target="../media/image79.jpeg"/><Relationship Id="rId28" Type="http://schemas.openxmlformats.org/officeDocument/2006/relationships/image" Target="../media/image82.png"/><Relationship Id="rId36" Type="http://schemas.openxmlformats.org/officeDocument/2006/relationships/image" Target="../media/image86.png"/><Relationship Id="rId49" Type="http://schemas.openxmlformats.org/officeDocument/2006/relationships/image" Target="../media/image90.png"/><Relationship Id="rId57" Type="http://schemas.microsoft.com/office/2007/relationships/hdphoto" Target="../media/hdphoto29.wdp"/><Relationship Id="rId10" Type="http://schemas.microsoft.com/office/2007/relationships/hdphoto" Target="../media/hdphoto15.wdp"/><Relationship Id="rId31" Type="http://schemas.microsoft.com/office/2007/relationships/hdphoto" Target="../media/hdphoto20.wdp"/><Relationship Id="rId44" Type="http://schemas.microsoft.com/office/2007/relationships/hdphoto" Target="../media/hdphoto23.wdp"/><Relationship Id="rId52" Type="http://schemas.microsoft.com/office/2007/relationships/hdphoto" Target="../media/hdphoto27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10.e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3.gi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18.png"/><Relationship Id="rId19" Type="http://schemas.openxmlformats.org/officeDocument/2006/relationships/oleObject" Target="../embeddings/oleObject3.bin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97536" y="1286306"/>
            <a:ext cx="12192000" cy="2387600"/>
          </a:xfrm>
        </p:spPr>
        <p:txBody>
          <a:bodyPr>
            <a:normAutofit/>
          </a:bodyPr>
          <a:lstStyle/>
          <a:p>
            <a:r>
              <a:rPr lang="ru-RU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Геномные технологии в исследовании экологии </a:t>
            </a:r>
            <a:r>
              <a:rPr lang="ru-RU" sz="4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высокопатогенных</a:t>
            </a:r>
            <a:r>
              <a:rPr lang="ru-RU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" panose="020B0502040204020203" pitchFamily="34" charset="0"/>
              </a:rPr>
              <a:t> бактерий</a:t>
            </a:r>
            <a:endParaRPr lang="ru-RU" sz="4400" dirty="0">
              <a:solidFill>
                <a:schemeClr val="tx1">
                  <a:lumMod val="85000"/>
                  <a:lumOff val="1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80688" y="4163141"/>
            <a:ext cx="4230624" cy="512762"/>
          </a:xfrm>
        </p:spPr>
        <p:txBody>
          <a:bodyPr>
            <a:normAutofit/>
          </a:bodyPr>
          <a:lstStyle/>
          <a:p>
            <a:r>
              <a:rPr lang="ru-RU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Оглодин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 Е.Г.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0986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latin typeface="Bahnschrift Light" panose="020B0502040204020203" pitchFamily="34" charset="0"/>
              </a:rPr>
              <a:t>Школа молодых ученых «Волжский ветерок»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1040" y="6276042"/>
            <a:ext cx="334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7 сентября 2023 г.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5344" y="501430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ФКУН Российский противочумный институт «Микроб</a:t>
            </a:r>
            <a:r>
              <a:rPr lang="ru-RU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» </a:t>
            </a:r>
            <a:r>
              <a:rPr lang="ru-RU" sz="2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Роспотребнадзора</a:t>
            </a:r>
            <a:endParaRPr lang="ru-RU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File:Pocket gopher in burrow b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7" b="-1"/>
          <a:stretch/>
        </p:blipFill>
        <p:spPr bwMode="auto">
          <a:xfrm>
            <a:off x="6051424" y="1739838"/>
            <a:ext cx="3994400" cy="13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ile:Pocket gopher in burrow b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7"/>
          <a:stretch/>
        </p:blipFill>
        <p:spPr bwMode="auto">
          <a:xfrm>
            <a:off x="1738870" y="1382562"/>
            <a:ext cx="3324871" cy="14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79" y="3684332"/>
            <a:ext cx="1203160" cy="699437"/>
          </a:xfrm>
          <a:prstGeom prst="rect">
            <a:avLst/>
          </a:prstGeom>
        </p:spPr>
      </p:pic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9645" y="96040"/>
            <a:ext cx="12061299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Развитие теории «теллурической чумы» с включением в неё энтомопатогенных нематод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73CDE-F254-4674-9F80-9FFBE8C13B3D}" type="slidenum">
              <a:rPr lang="ru-RU" altLang="ru-RU" smtClean="0"/>
              <a:pPr/>
              <a:t>10</a:t>
            </a:fld>
            <a:endParaRPr lang="ru-RU" alt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9767" y="1823318"/>
            <a:ext cx="2586965" cy="3545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80000"/>
              </a:lnSpc>
            </a:pPr>
            <a:r>
              <a:rPr lang="ru-RU" altLang="ru-RU" sz="2000" b="1" dirty="0"/>
              <a:t>Гипотеза теллурической чумы </a:t>
            </a:r>
            <a:r>
              <a:rPr lang="ru-RU" altLang="ru-RU" sz="2000" dirty="0" err="1"/>
              <a:t>Бальтазара</a:t>
            </a:r>
            <a:r>
              <a:rPr lang="ru-RU" altLang="ru-RU" sz="2000" dirty="0"/>
              <a:t> предполагает: </a:t>
            </a:r>
            <a:br>
              <a:rPr lang="ru-RU" altLang="ru-RU" sz="2000" dirty="0"/>
            </a:br>
            <a:r>
              <a:rPr lang="ru-RU" altLang="ru-RU" sz="2000" dirty="0"/>
              <a:t>- сохранение и размножение возбудителя чумы в земле с последующим заражением грызунов при рытье нор;</a:t>
            </a:r>
            <a:br>
              <a:rPr lang="ru-RU" altLang="ru-RU" sz="2000" dirty="0"/>
            </a:br>
            <a:r>
              <a:rPr lang="ru-RU" altLang="ru-RU" sz="2000" dirty="0"/>
              <a:t>- длительное сохранение в блохах.</a:t>
            </a:r>
            <a:endParaRPr lang="ru-RU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737837" y="4868386"/>
            <a:ext cx="3786808" cy="5847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ru-RU" sz="1600" dirty="0"/>
              <a:t>Схема участия нематод в переносе возбудителя чумы (</a:t>
            </a:r>
            <a:r>
              <a:rPr lang="en-US" sz="1600" dirty="0"/>
              <a:t>A</a:t>
            </a:r>
            <a:r>
              <a:rPr lang="ru-RU" sz="1600" dirty="0"/>
              <a:t>. </a:t>
            </a:r>
            <a:r>
              <a:rPr lang="en-US" sz="1600" dirty="0" err="1"/>
              <a:t>Laudisoit</a:t>
            </a:r>
            <a:r>
              <a:rPr lang="ru-RU" sz="1600" dirty="0"/>
              <a:t>,</a:t>
            </a:r>
            <a:r>
              <a:rPr lang="en-US" sz="1600" i="1" dirty="0"/>
              <a:t> </a:t>
            </a:r>
            <a:r>
              <a:rPr lang="ru-RU" sz="1600" dirty="0"/>
              <a:t>2009)</a:t>
            </a:r>
            <a:endParaRPr lang="ru-RU" sz="2133" i="1" dirty="0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2463069" y="1776587"/>
            <a:ext cx="966787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33" y="3346283"/>
            <a:ext cx="2952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3119" y="2413859"/>
            <a:ext cx="2439963" cy="219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 descr="Фото"/>
          <p:cNvPicPr/>
          <p:nvPr/>
        </p:nvPicPr>
        <p:blipFill>
          <a:blip r:embed="rId8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80" y="3460013"/>
            <a:ext cx="476251" cy="44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Рисунок 22" descr="Фото"/>
          <p:cNvPicPr/>
          <p:nvPr/>
        </p:nvPicPr>
        <p:blipFill>
          <a:blip r:embed="rId9" cstate="print">
            <a:lum bright="-10000" contras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19273">
            <a:off x="6440294" y="1927038"/>
            <a:ext cx="598060" cy="54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Рисунок 32" descr="Фото"/>
          <p:cNvPicPr/>
          <p:nvPr/>
        </p:nvPicPr>
        <p:blipFill>
          <a:blip r:embed="rId8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7201">
            <a:off x="2499147" y="1889603"/>
            <a:ext cx="580908" cy="445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олилиния 2"/>
          <p:cNvSpPr/>
          <p:nvPr/>
        </p:nvSpPr>
        <p:spPr>
          <a:xfrm rot="19070892">
            <a:off x="3121762" y="1984349"/>
            <a:ext cx="305277" cy="1782043"/>
          </a:xfrm>
          <a:custGeom>
            <a:avLst/>
            <a:gdLst>
              <a:gd name="connsiteX0" fmla="*/ 346384 w 458527"/>
              <a:gd name="connsiteY0" fmla="*/ 1207698 h 1207698"/>
              <a:gd name="connsiteX1" fmla="*/ 1327 w 458527"/>
              <a:gd name="connsiteY1" fmla="*/ 457200 h 1207698"/>
              <a:gd name="connsiteX2" fmla="*/ 458527 w 458527"/>
              <a:gd name="connsiteY2" fmla="*/ 0 h 120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527" h="1207698">
                <a:moveTo>
                  <a:pt x="346384" y="1207698"/>
                </a:moveTo>
                <a:cubicBezTo>
                  <a:pt x="164510" y="933090"/>
                  <a:pt x="-17364" y="658483"/>
                  <a:pt x="1327" y="457200"/>
                </a:cubicBezTo>
                <a:cubicBezTo>
                  <a:pt x="20017" y="255917"/>
                  <a:pt x="239272" y="127958"/>
                  <a:pt x="458527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27" y="3487933"/>
            <a:ext cx="2952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17224" y="2596582"/>
            <a:ext cx="125725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b="1" i="1" dirty="0"/>
              <a:t>Y. pestis</a:t>
            </a:r>
            <a:endParaRPr lang="ru-RU" sz="2400" b="1" i="1" dirty="0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7" y="3011777"/>
            <a:ext cx="231912" cy="22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Рисунок 36" descr="Фото"/>
          <p:cNvPicPr/>
          <p:nvPr/>
        </p:nvPicPr>
        <p:blipFill>
          <a:blip r:embed="rId8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56" y="1412674"/>
            <a:ext cx="238125" cy="224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Прямая со стрелкой 14"/>
          <p:cNvCxnSpPr/>
          <p:nvPr/>
        </p:nvCxnSpPr>
        <p:spPr>
          <a:xfrm>
            <a:off x="7453313" y="1524834"/>
            <a:ext cx="519112" cy="553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олилиния 37"/>
          <p:cNvSpPr/>
          <p:nvPr/>
        </p:nvSpPr>
        <p:spPr>
          <a:xfrm>
            <a:off x="7453312" y="2721956"/>
            <a:ext cx="1185077" cy="916427"/>
          </a:xfrm>
          <a:custGeom>
            <a:avLst/>
            <a:gdLst>
              <a:gd name="connsiteX0" fmla="*/ 0 w 1993900"/>
              <a:gd name="connsiteY0" fmla="*/ 1181100 h 1181100"/>
              <a:gd name="connsiteX1" fmla="*/ 1600200 w 1993900"/>
              <a:gd name="connsiteY1" fmla="*/ 901700 h 1181100"/>
              <a:gd name="connsiteX2" fmla="*/ 1993900 w 1993900"/>
              <a:gd name="connsiteY2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1181100">
                <a:moveTo>
                  <a:pt x="0" y="1181100"/>
                </a:moveTo>
                <a:cubicBezTo>
                  <a:pt x="633941" y="1139825"/>
                  <a:pt x="1267883" y="1098550"/>
                  <a:pt x="1600200" y="901700"/>
                </a:cubicBezTo>
                <a:cubicBezTo>
                  <a:pt x="1932517" y="704850"/>
                  <a:pt x="1921933" y="156633"/>
                  <a:pt x="1993900" y="0"/>
                </a:cubicBez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/>
          </a:p>
        </p:txBody>
      </p:sp>
      <p:sp>
        <p:nvSpPr>
          <p:cNvPr id="40" name="Полилиния 39"/>
          <p:cNvSpPr/>
          <p:nvPr/>
        </p:nvSpPr>
        <p:spPr>
          <a:xfrm>
            <a:off x="6990254" y="2914171"/>
            <a:ext cx="1275791" cy="576003"/>
          </a:xfrm>
          <a:custGeom>
            <a:avLst/>
            <a:gdLst>
              <a:gd name="connsiteX0" fmla="*/ 0 w 1473200"/>
              <a:gd name="connsiteY0" fmla="*/ 0 h 660400"/>
              <a:gd name="connsiteX1" fmla="*/ 1473200 w 1473200"/>
              <a:gd name="connsiteY1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3200" h="660400">
                <a:moveTo>
                  <a:pt x="0" y="0"/>
                </a:moveTo>
                <a:lnTo>
                  <a:pt x="1473200" y="66040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/>
          </a:p>
        </p:txBody>
      </p:sp>
      <p:sp>
        <p:nvSpPr>
          <p:cNvPr id="41" name="Прямоугольник 40"/>
          <p:cNvSpPr/>
          <p:nvPr/>
        </p:nvSpPr>
        <p:spPr>
          <a:xfrm>
            <a:off x="88731" y="1439831"/>
            <a:ext cx="4716655" cy="410068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/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56" y="1439832"/>
            <a:ext cx="652477" cy="54797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sp>
        <p:nvSpPr>
          <p:cNvPr id="52" name="Прямоугольник 51"/>
          <p:cNvSpPr/>
          <p:nvPr/>
        </p:nvSpPr>
        <p:spPr>
          <a:xfrm>
            <a:off x="5113119" y="4525085"/>
            <a:ext cx="2460263" cy="25654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ru-RU" sz="1067" dirty="0"/>
              <a:t>Цикл ЭПН </a:t>
            </a:r>
            <a:r>
              <a:rPr lang="ru-RU" sz="1067" dirty="0" err="1"/>
              <a:t>Heerman</a:t>
            </a:r>
            <a:r>
              <a:rPr lang="en-US" sz="1067" dirty="0"/>
              <a:t> et al.</a:t>
            </a:r>
            <a:r>
              <a:rPr lang="ru-RU" sz="1067" dirty="0"/>
              <a:t> 2008</a:t>
            </a: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701102" y="5715956"/>
            <a:ext cx="9257156" cy="822960"/>
          </a:xfrm>
          <a:prstGeom prst="roundRect">
            <a:avLst>
              <a:gd name="adj" fmla="val 4440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>
              <a:lnSpc>
                <a:spcPct val="80000"/>
              </a:lnSpc>
            </a:pPr>
            <a:r>
              <a:rPr lang="ru-RU" sz="1733" b="1" dirty="0">
                <a:solidFill>
                  <a:schemeClr val="tx1"/>
                </a:solidFill>
              </a:rPr>
              <a:t>Гипотетическая схема теллурической чумы с участием нематод не объясняют длительного сохранения возбудителя чумы в природных резервуарах.</a:t>
            </a:r>
          </a:p>
          <a:p>
            <a:pPr lvl="0">
              <a:lnSpc>
                <a:spcPct val="80000"/>
              </a:lnSpc>
            </a:pPr>
            <a:r>
              <a:rPr lang="ru-RU" sz="1733" b="1" dirty="0">
                <a:solidFill>
                  <a:schemeClr val="tx1"/>
                </a:solidFill>
              </a:rPr>
              <a:t>В этих гипотезах отсутствуют «резервуары» длительного сохранения возбудителя.</a:t>
            </a: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9130008" y="2630396"/>
            <a:ext cx="2969156" cy="2331855"/>
          </a:xfrm>
          <a:prstGeom prst="roundRect">
            <a:avLst>
              <a:gd name="adj" fmla="val 2655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ru-RU" altLang="ru-RU" sz="1733" dirty="0">
                <a:solidFill>
                  <a:sysClr val="windowText" lastClr="000000"/>
                </a:solidFill>
              </a:rPr>
              <a:t>В развитие теории </a:t>
            </a:r>
            <a:r>
              <a:rPr lang="ru-RU" altLang="ru-RU" sz="1733" dirty="0" err="1">
                <a:solidFill>
                  <a:sysClr val="windowText" lastClr="000000"/>
                </a:solidFill>
              </a:rPr>
              <a:t>Бальтазара</a:t>
            </a:r>
            <a:r>
              <a:rPr lang="ru-RU" altLang="ru-RU" sz="1733" dirty="0">
                <a:solidFill>
                  <a:sysClr val="windowText" lastClr="000000"/>
                </a:solidFill>
              </a:rPr>
              <a:t> </a:t>
            </a:r>
            <a:r>
              <a:rPr lang="ru-RU" sz="1733" dirty="0">
                <a:solidFill>
                  <a:sysClr val="windowText" lastClr="000000"/>
                </a:solidFill>
              </a:rPr>
              <a:t>было предположено </a:t>
            </a:r>
            <a:r>
              <a:rPr lang="ru-RU" sz="1733" b="1" dirty="0">
                <a:solidFill>
                  <a:sysClr val="windowText" lastClr="000000"/>
                </a:solidFill>
              </a:rPr>
              <a:t>участие нематод </a:t>
            </a:r>
            <a:r>
              <a:rPr lang="ru-RU" sz="1733" dirty="0">
                <a:solidFill>
                  <a:sysClr val="windowText" lastClr="000000"/>
                </a:solidFill>
              </a:rPr>
              <a:t>в переносе возбудителя чумы на различных стадиях метаморфоза в почвенном биоценозе:</a:t>
            </a:r>
            <a:r>
              <a:rPr lang="en-US" sz="1733" dirty="0">
                <a:solidFill>
                  <a:sysClr val="windowText" lastClr="000000"/>
                </a:solidFill>
              </a:rPr>
              <a:t> </a:t>
            </a:r>
            <a:r>
              <a:rPr lang="ru-RU" altLang="ru-RU" sz="1600" b="1" dirty="0">
                <a:solidFill>
                  <a:sysClr val="windowText" lastClr="000000"/>
                </a:solidFill>
              </a:rPr>
              <a:t>Нематоды – личинки насекомых – </a:t>
            </a:r>
            <a:r>
              <a:rPr lang="ru-RU" altLang="ru-RU" sz="1600" b="1" dirty="0" smtClean="0">
                <a:solidFill>
                  <a:sysClr val="windowText" lastClr="000000"/>
                </a:solidFill>
              </a:rPr>
              <a:t>нематоды</a:t>
            </a:r>
            <a:endParaRPr lang="ru-RU" altLang="ru-RU" sz="1733" dirty="0">
              <a:solidFill>
                <a:sysClr val="windowText" lastClr="000000"/>
              </a:solidFill>
            </a:endParaRPr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3687680" y="3876116"/>
            <a:ext cx="727205" cy="205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Y. pestis</a:t>
            </a:r>
            <a:endParaRPr lang="ru-RU" sz="1200" b="1" i="1" dirty="0">
              <a:solidFill>
                <a:schemeClr val="tx1"/>
              </a:solidFill>
            </a:endParaRPr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2729727" y="1885135"/>
            <a:ext cx="727205" cy="205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i="1" dirty="0">
                <a:solidFill>
                  <a:schemeClr val="tx1"/>
                </a:solidFill>
              </a:rPr>
              <a:t>Y. pestis</a:t>
            </a:r>
            <a:endParaRPr lang="ru-RU" sz="1200" b="1" i="1" dirty="0">
              <a:solidFill>
                <a:schemeClr val="tx1"/>
              </a:solidFill>
            </a:endParaRPr>
          </a:p>
        </p:txBody>
      </p:sp>
      <p:sp>
        <p:nvSpPr>
          <p:cNvPr id="5" name="Полилиния 4"/>
          <p:cNvSpPr/>
          <p:nvPr/>
        </p:nvSpPr>
        <p:spPr>
          <a:xfrm>
            <a:off x="3992880" y="2049323"/>
            <a:ext cx="2336800" cy="1394917"/>
          </a:xfrm>
          <a:custGeom>
            <a:avLst/>
            <a:gdLst>
              <a:gd name="connsiteX0" fmla="*/ 0 w 1752600"/>
              <a:gd name="connsiteY0" fmla="*/ 1046188 h 1046188"/>
              <a:gd name="connsiteX1" fmla="*/ 891540 w 1752600"/>
              <a:gd name="connsiteY1" fmla="*/ 558508 h 1046188"/>
              <a:gd name="connsiteX2" fmla="*/ 1158240 w 1752600"/>
              <a:gd name="connsiteY2" fmla="*/ 25108 h 1046188"/>
              <a:gd name="connsiteX3" fmla="*/ 1752600 w 1752600"/>
              <a:gd name="connsiteY3" fmla="*/ 86068 h 104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2600" h="1046188">
                <a:moveTo>
                  <a:pt x="0" y="1046188"/>
                </a:moveTo>
                <a:cubicBezTo>
                  <a:pt x="349250" y="887438"/>
                  <a:pt x="698500" y="728688"/>
                  <a:pt x="891540" y="558508"/>
                </a:cubicBezTo>
                <a:cubicBezTo>
                  <a:pt x="1084580" y="388328"/>
                  <a:pt x="1014730" y="103848"/>
                  <a:pt x="1158240" y="25108"/>
                </a:cubicBezTo>
                <a:cubicBezTo>
                  <a:pt x="1301750" y="-53632"/>
                  <a:pt x="1651000" y="77178"/>
                  <a:pt x="1752600" y="8606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6" b="92683" l="7143" r="100000">
                        <a14:foregroundMark x1="21429" y1="75610" x2="21429" y2="75610"/>
                        <a14:foregroundMark x1="30952" y1="82927" x2="30952" y2="82927"/>
                        <a14:foregroundMark x1="16667" y1="70732" x2="16667" y2="70732"/>
                        <a14:foregroundMark x1="73810" y1="53659" x2="73810" y2="53659"/>
                        <a14:foregroundMark x1="71429" y1="48780" x2="59524" y2="34146"/>
                        <a14:foregroundMark x1="73810" y1="75610" x2="85714" y2="82927"/>
                        <a14:foregroundMark x1="26190" y1="39024" x2="16667" y2="975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33" y="2112359"/>
            <a:ext cx="309380" cy="30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56" b="92683" l="7143" r="100000">
                        <a14:foregroundMark x1="21429" y1="75610" x2="21429" y2="75610"/>
                        <a14:foregroundMark x1="30952" y1="82927" x2="30952" y2="82927"/>
                        <a14:foregroundMark x1="16667" y1="70732" x2="16667" y2="70732"/>
                        <a14:foregroundMark x1="73810" y1="53659" x2="73810" y2="53659"/>
                        <a14:foregroundMark x1="71429" y1="48780" x2="59524" y2="34146"/>
                        <a14:foregroundMark x1="73810" y1="75610" x2="85714" y2="82927"/>
                        <a14:foregroundMark x1="26190" y1="39024" x2="16667" y2="975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59" y="1401322"/>
            <a:ext cx="191415" cy="18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30008" y="1307193"/>
            <a:ext cx="276173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2400" dirty="0"/>
              <a:t>Классическая трансмиссия чумы</a:t>
            </a:r>
          </a:p>
        </p:txBody>
      </p:sp>
    </p:spTree>
    <p:extLst>
      <p:ext uri="{BB962C8B-B14F-4D97-AF65-F5344CB8AC3E}">
        <p14:creationId xmlns:p14="http://schemas.microsoft.com/office/powerpoint/2010/main" val="14064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272" y="107917"/>
            <a:ext cx="11877476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Механизмы начала и развития эпизоотий </a:t>
            </a:r>
            <a:b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(горизонтальная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– A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и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вертикальная – Б трансмиссии)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2516039" y="5013325"/>
            <a:ext cx="25717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altLang="ru-RU" sz="1500" dirty="0">
                <a:solidFill>
                  <a:prstClr val="black"/>
                </a:solidFill>
              </a:rPr>
              <a:t> </a:t>
            </a:r>
            <a:r>
              <a:rPr lang="ru-RU" altLang="ru-RU" b="1" i="1" dirty="0">
                <a:solidFill>
                  <a:prstClr val="black"/>
                </a:solidFill>
              </a:rPr>
              <a:t>Горизонтальная трансмиссия</a:t>
            </a:r>
            <a:r>
              <a:rPr lang="en-US" altLang="ru-RU" b="1" i="1" dirty="0">
                <a:solidFill>
                  <a:prstClr val="black"/>
                </a:solidFill>
              </a:rPr>
              <a:t>:</a:t>
            </a:r>
            <a:r>
              <a:rPr lang="en-US" altLang="ru-RU" sz="1500" b="1" i="1" dirty="0">
                <a:solidFill>
                  <a:prstClr val="black"/>
                </a:solidFill>
              </a:rPr>
              <a:t> </a:t>
            </a:r>
            <a:r>
              <a:rPr lang="ru-RU" altLang="ru-RU" sz="1500" b="1" dirty="0">
                <a:solidFill>
                  <a:prstClr val="black"/>
                </a:solidFill>
              </a:rPr>
              <a:t>грызун-блоха-грызун  необходима для  развития эпизоотий чумы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5359253" y="4941889"/>
            <a:ext cx="6086475" cy="16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Вертикальная трансмиссия</a:t>
            </a:r>
            <a:r>
              <a:rPr lang="en-US" altLang="ru-RU" b="1" i="1" dirty="0">
                <a:solidFill>
                  <a:prstClr val="black"/>
                </a:solidFill>
              </a:rPr>
              <a:t>: </a:t>
            </a:r>
            <a:endParaRPr lang="ru-RU" altLang="ru-RU" b="1" i="1" dirty="0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altLang="ru-RU" sz="1500" b="1" dirty="0">
                <a:solidFill>
                  <a:prstClr val="black"/>
                </a:solidFill>
              </a:rPr>
              <a:t>биопленки, </a:t>
            </a:r>
            <a:r>
              <a:rPr lang="ru-RU" altLang="ru-RU" sz="1500" b="1" dirty="0" err="1">
                <a:solidFill>
                  <a:prstClr val="black"/>
                </a:solidFill>
              </a:rPr>
              <a:t>глыбки</a:t>
            </a:r>
            <a:r>
              <a:rPr lang="ru-RU" altLang="ru-RU" sz="1500" b="1" dirty="0">
                <a:solidFill>
                  <a:prstClr val="black"/>
                </a:solidFill>
              </a:rPr>
              <a:t> </a:t>
            </a:r>
            <a:r>
              <a:rPr lang="en-US" altLang="ru-RU" sz="1500" i="1" dirty="0">
                <a:solidFill>
                  <a:prstClr val="black"/>
                </a:solidFill>
              </a:rPr>
              <a:t>Y</a:t>
            </a:r>
            <a:r>
              <a:rPr lang="en-US" altLang="ru-RU" sz="1500" i="1" dirty="0" smtClean="0">
                <a:solidFill>
                  <a:prstClr val="black"/>
                </a:solidFill>
              </a:rPr>
              <a:t>.</a:t>
            </a:r>
            <a:r>
              <a:rPr lang="ru-RU" altLang="ru-RU" sz="1500" i="1" dirty="0" smtClean="0">
                <a:solidFill>
                  <a:prstClr val="black"/>
                </a:solidFill>
              </a:rPr>
              <a:t> </a:t>
            </a:r>
            <a:r>
              <a:rPr lang="en-US" altLang="ru-RU" sz="1500" i="1" dirty="0" smtClean="0">
                <a:solidFill>
                  <a:prstClr val="black"/>
                </a:solidFill>
              </a:rPr>
              <a:t>pestis</a:t>
            </a:r>
            <a:r>
              <a:rPr lang="en-US" altLang="ru-RU" sz="1500" b="1" dirty="0" smtClean="0">
                <a:solidFill>
                  <a:prstClr val="black"/>
                </a:solidFill>
              </a:rPr>
              <a:t> </a:t>
            </a:r>
            <a:r>
              <a:rPr lang="en-US" altLang="ru-RU" sz="1500" b="1" dirty="0">
                <a:solidFill>
                  <a:prstClr val="black"/>
                </a:solidFill>
              </a:rPr>
              <a:t>–</a:t>
            </a:r>
            <a:r>
              <a:rPr lang="ru-RU" altLang="ru-RU" sz="1500" b="1" dirty="0">
                <a:solidFill>
                  <a:prstClr val="black"/>
                </a:solidFill>
              </a:rPr>
              <a:t> личинки нематод-личинки блох- куколки блох- имаго блох- грызуны играет важную роль в начале эпизоотий чумы. Оптимальное сочетание температуры и влажности (развитие биопленок и массовый </a:t>
            </a:r>
            <a:r>
              <a:rPr lang="ru-RU" altLang="ru-RU" sz="1500" b="1" dirty="0" err="1">
                <a:solidFill>
                  <a:prstClr val="black"/>
                </a:solidFill>
              </a:rPr>
              <a:t>выплод</a:t>
            </a:r>
            <a:r>
              <a:rPr lang="ru-RU" altLang="ru-RU" sz="1500" b="1" dirty="0">
                <a:solidFill>
                  <a:prstClr val="black"/>
                </a:solidFill>
              </a:rPr>
              <a:t> зараженных личинок) инициирует начало эпизоотий</a:t>
            </a:r>
            <a:r>
              <a:rPr lang="ru-RU" altLang="ru-RU" sz="15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6629" name="Рисунок 5" descr="схема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68" y="1398587"/>
            <a:ext cx="9144000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476625" y="3697446"/>
          <a:ext cx="5238750" cy="194310"/>
        </p:xfrm>
        <a:graphic>
          <a:graphicData uri="http://schemas.openxmlformats.org/drawingml/2006/table">
            <a:tbl>
              <a:tblPr/>
              <a:tblGrid>
                <a:gridCol w="5238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ru-RU" sz="900" b="1" dirty="0">
                        <a:solidFill>
                          <a:srgbClr val="F26C4F"/>
                        </a:solidFill>
                        <a:effectLst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2272" y="4185250"/>
            <a:ext cx="2262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/>
              <a:t>Кутырев В.В. и др. , 2009</a:t>
            </a:r>
            <a:endParaRPr lang="ru-RU" sz="1400" b="1" dirty="0"/>
          </a:p>
          <a:p>
            <a:r>
              <a:rPr lang="ru-RU" sz="1400" b="1" dirty="0" smtClean="0">
                <a:solidFill>
                  <a:srgbClr val="F26C4F"/>
                </a:solidFill>
              </a:rPr>
              <a:t>Молекулярные механизмы взаимодействия возбудителя чумы с беспозвоночными животными</a:t>
            </a:r>
          </a:p>
          <a:p>
            <a:r>
              <a:rPr lang="ru-RU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Молекулярная генетика, микробиология и вирусология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339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966" y="123809"/>
            <a:ext cx="11840065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Схематический механизм попадания биопленок чумного микроба во внешнюю среду в процессе формирования блока </a:t>
            </a:r>
            <a:r>
              <a:rPr lang="ru-RU" sz="2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преджелудка</a:t>
            </a:r>
            <a:r>
              <a:rPr lang="ru-RU" sz="2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блох</a:t>
            </a:r>
            <a:endParaRPr lang="ru-RU" sz="2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555" name="Picture 3" descr="Блохи 002 Копировать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34"/>
          <a:stretch/>
        </p:blipFill>
        <p:spPr>
          <a:xfrm>
            <a:off x="175966" y="1510097"/>
            <a:ext cx="7376627" cy="4824715"/>
          </a:xfrm>
        </p:spPr>
      </p:pic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7674887" y="1793710"/>
            <a:ext cx="4275156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prstClr val="black"/>
                </a:solidFill>
              </a:rPr>
              <a:t>Зараженные блохи после очередной подкормки (вид желудочно-кишечного тракта под микроскопом). Микробы чумы видны на фоне алой крови в виде темных скоплений и тяжей. </a:t>
            </a: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prstClr val="black"/>
                </a:solidFill>
              </a:rPr>
              <a:t>а,</a:t>
            </a:r>
            <a:r>
              <a:rPr lang="en-US" altLang="ru-RU" dirty="0" smtClean="0">
                <a:solidFill>
                  <a:prstClr val="black"/>
                </a:solidFill>
              </a:rPr>
              <a:t> </a:t>
            </a:r>
            <a:r>
              <a:rPr lang="ru-RU" altLang="ru-RU" dirty="0" smtClean="0">
                <a:solidFill>
                  <a:prstClr val="black"/>
                </a:solidFill>
              </a:rPr>
              <a:t>б,</a:t>
            </a:r>
            <a:r>
              <a:rPr lang="en-US" altLang="ru-RU" dirty="0" smtClean="0">
                <a:solidFill>
                  <a:prstClr val="black"/>
                </a:solidFill>
              </a:rPr>
              <a:t> </a:t>
            </a:r>
            <a:r>
              <a:rPr lang="ru-RU" altLang="ru-RU" dirty="0" smtClean="0">
                <a:solidFill>
                  <a:prstClr val="black"/>
                </a:solidFill>
              </a:rPr>
              <a:t>в </a:t>
            </a:r>
            <a:r>
              <a:rPr lang="ru-RU" altLang="ru-RU" dirty="0">
                <a:solidFill>
                  <a:prstClr val="black"/>
                </a:solidFill>
              </a:rPr>
              <a:t>– блохи до образования блока</a:t>
            </a:r>
            <a:r>
              <a:rPr lang="ru-RU" altLang="ru-RU" dirty="0" smtClean="0">
                <a:solidFill>
                  <a:prstClr val="black"/>
                </a:solidFill>
              </a:rPr>
              <a:t>,</a:t>
            </a: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prstClr val="black"/>
                </a:solidFill>
              </a:rPr>
              <a:t>г</a:t>
            </a:r>
            <a:r>
              <a:rPr lang="en-US" altLang="ru-RU" dirty="0" smtClean="0">
                <a:solidFill>
                  <a:prstClr val="black"/>
                </a:solidFill>
              </a:rPr>
              <a:t> </a:t>
            </a:r>
            <a:r>
              <a:rPr lang="ru-RU" altLang="ru-RU" dirty="0" smtClean="0">
                <a:solidFill>
                  <a:prstClr val="black"/>
                </a:solidFill>
              </a:rPr>
              <a:t>- </a:t>
            </a:r>
            <a:r>
              <a:rPr lang="ru-RU" altLang="ru-RU" dirty="0">
                <a:solidFill>
                  <a:prstClr val="black"/>
                </a:solidFill>
              </a:rPr>
              <a:t>блокированная блоха</a:t>
            </a:r>
            <a:r>
              <a:rPr lang="ru-RU" altLang="ru-RU" dirty="0" smtClean="0">
                <a:solidFill>
                  <a:prstClr val="black"/>
                </a:solidFill>
              </a:rPr>
              <a:t>,</a:t>
            </a: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prstClr val="black"/>
                </a:solidFill>
              </a:rPr>
              <a:t>д</a:t>
            </a:r>
            <a:r>
              <a:rPr lang="en-US" altLang="ru-RU" dirty="0" smtClean="0">
                <a:solidFill>
                  <a:prstClr val="black"/>
                </a:solidFill>
              </a:rPr>
              <a:t> </a:t>
            </a:r>
            <a:r>
              <a:rPr lang="ru-RU" altLang="ru-RU" dirty="0" smtClean="0">
                <a:solidFill>
                  <a:prstClr val="black"/>
                </a:solidFill>
              </a:rPr>
              <a:t>- </a:t>
            </a:r>
            <a:r>
              <a:rPr lang="ru-RU" altLang="ru-RU" dirty="0">
                <a:solidFill>
                  <a:prstClr val="black"/>
                </a:solidFill>
              </a:rPr>
              <a:t>блоха с размытым </a:t>
            </a:r>
            <a:r>
              <a:rPr lang="ru-RU" altLang="ru-RU" dirty="0" smtClean="0">
                <a:solidFill>
                  <a:prstClr val="black"/>
                </a:solidFill>
              </a:rPr>
              <a:t>блоком,</a:t>
            </a:r>
            <a:endParaRPr lang="en-US" altLang="ru-RU" dirty="0" smtClean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prstClr val="black"/>
              </a:solidFill>
            </a:endParaRP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prstClr val="black"/>
                </a:solidFill>
              </a:rPr>
              <a:t>е</a:t>
            </a:r>
            <a:r>
              <a:rPr lang="en-US" altLang="ru-RU" dirty="0" smtClean="0">
                <a:solidFill>
                  <a:prstClr val="black"/>
                </a:solidFill>
              </a:rPr>
              <a:t> </a:t>
            </a:r>
            <a:r>
              <a:rPr lang="ru-RU" altLang="ru-RU" dirty="0" smtClean="0">
                <a:solidFill>
                  <a:prstClr val="black"/>
                </a:solidFill>
              </a:rPr>
              <a:t>- </a:t>
            </a:r>
            <a:r>
              <a:rPr lang="ru-RU" altLang="ru-RU" dirty="0">
                <a:solidFill>
                  <a:prstClr val="black"/>
                </a:solidFill>
              </a:rPr>
              <a:t>в задней части желудка блохи видна </a:t>
            </a:r>
            <a:r>
              <a:rPr lang="ru-RU" altLang="ru-RU" dirty="0" err="1">
                <a:solidFill>
                  <a:prstClr val="black"/>
                </a:solidFill>
              </a:rPr>
              <a:t>глыбка</a:t>
            </a:r>
            <a:r>
              <a:rPr lang="ru-RU" altLang="ru-RU" dirty="0">
                <a:solidFill>
                  <a:prstClr val="black"/>
                </a:solidFill>
              </a:rPr>
              <a:t> микробов, находящаяся на «выходе».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6606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:\Users\Оглодин_Е_Г\Pictures\Снимок-03 контроль м978\Снимок-03 контроль м9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354656" y="4470441"/>
            <a:ext cx="2231611" cy="16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63085" y="111372"/>
            <a:ext cx="12022522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Hms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ru-RU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штаммы </a:t>
            </a:r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Y.</a:t>
            </a:r>
            <a:r>
              <a:rPr lang="ru-RU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pestis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образуют биопленку на кутикуле нематоды </a:t>
            </a:r>
            <a:r>
              <a:rPr lang="en-US" sz="22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Caenorhabditis</a:t>
            </a:r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elegans</a:t>
            </a:r>
            <a:endParaRPr lang="ru-RU" sz="2200" b="1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1111732" y="4009023"/>
            <a:ext cx="240784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altLang="ru-RU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Бактериальная биопленка </a:t>
            </a:r>
            <a:endParaRPr lang="ru-RU" altLang="ru-RU" sz="12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altLang="ru-R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на </a:t>
            </a:r>
            <a:r>
              <a:rPr lang="ru-RU" altLang="ru-RU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головной </a:t>
            </a:r>
            <a:r>
              <a:rPr lang="ru-RU" altLang="ru-R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части </a:t>
            </a:r>
            <a:r>
              <a:rPr lang="ru-RU" altLang="ru-RU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нематод</a:t>
            </a:r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" y="1395534"/>
            <a:ext cx="3763935" cy="2515502"/>
          </a:xfrm>
          <a:prstGeom prst="rect">
            <a:avLst/>
          </a:prstGeom>
        </p:spPr>
      </p:pic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3895902" y="6144149"/>
            <a:ext cx="3281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ru-RU" altLang="ru-RU" sz="1600" b="1" dirty="0">
                <a:latin typeface="Times New Roman" pitchFamily="18" charset="0"/>
                <a:cs typeface="Times New Roman" pitchFamily="18" charset="0"/>
              </a:rPr>
              <a:t>Биопленка </a:t>
            </a:r>
            <a:r>
              <a:rPr lang="en-US" altLang="ru-RU" sz="1600" b="1" i="1" dirty="0" smtClean="0">
                <a:latin typeface="Times New Roman" pitchFamily="18" charset="0"/>
                <a:cs typeface="Times New Roman" pitchFamily="18" charset="0"/>
              </a:rPr>
              <a:t>Y.pestis</a:t>
            </a:r>
            <a:r>
              <a:rPr lang="ru-RU" altLang="ru-RU" sz="16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1600" b="1" dirty="0" smtClean="0">
                <a:latin typeface="Times New Roman" pitchFamily="18" charset="0"/>
                <a:cs typeface="Times New Roman" pitchFamily="18" charset="0"/>
              </a:rPr>
              <a:t>в пищевом тракте </a:t>
            </a:r>
            <a:r>
              <a:rPr lang="en-US" altLang="ru-RU" sz="1600" b="1" i="1" dirty="0" err="1" smtClean="0">
                <a:latin typeface="Times New Roman" pitchFamily="18" charset="0"/>
                <a:cs typeface="Times New Roman" pitchFamily="18" charset="0"/>
              </a:rPr>
              <a:t>C.elegans</a:t>
            </a:r>
            <a:endParaRPr lang="ru-RU" altLang="ru-RU" sz="16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D:\Users\Кошель_Е_И\Desktop\конференц. 2013\SNAP-103752-0001.jpg"/>
          <p:cNvPicPr>
            <a:picLocks noChangeAspect="1" noChangeArrowheads="1"/>
          </p:cNvPicPr>
          <p:nvPr/>
        </p:nvPicPr>
        <p:blipFill>
          <a:blip r:embed="rId5"/>
          <a:srcRect r="2551"/>
          <a:stretch>
            <a:fillRect/>
          </a:stretch>
        </p:blipFill>
        <p:spPr bwMode="auto">
          <a:xfrm>
            <a:off x="3941967" y="1395534"/>
            <a:ext cx="3189143" cy="2607806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3941967" y="4001568"/>
            <a:ext cx="3189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ru-RU" b="1" i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HMS</a:t>
            </a:r>
            <a:r>
              <a:rPr lang="en-US" altLang="ru-RU" b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+</a:t>
            </a:r>
            <a:r>
              <a:rPr lang="ru-RU" altLang="ru-RU" b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штаммы</a:t>
            </a:r>
            <a:r>
              <a:rPr lang="ru-RU" altLang="ru-RU" b="1" i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US" altLang="ru-RU" b="1" i="1" dirty="0" smtClean="0">
                <a:solidFill>
                  <a:srgbClr val="C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Y.pestis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1" name="Picture 7" descr="D:\Users\Кошель_Е_И\Desktop\конференц. 2013\Новый рисунок.jpg"/>
          <p:cNvPicPr>
            <a:picLocks noChangeAspect="1" noChangeArrowheads="1"/>
          </p:cNvPicPr>
          <p:nvPr/>
        </p:nvPicPr>
        <p:blipFill>
          <a:blip r:embed="rId6">
            <a:lum contrast="1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085" y="4680622"/>
            <a:ext cx="3529012" cy="10953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</p:pic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63085" y="6008207"/>
            <a:ext cx="3600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latin typeface="Times New Roman" pitchFamily="18" charset="0"/>
                <a:cs typeface="Times New Roman" pitchFamily="18" charset="0"/>
              </a:rPr>
              <a:t>Биопленка </a:t>
            </a:r>
            <a:r>
              <a:rPr lang="en-US" altLang="ru-RU" sz="1400" b="1" i="1" dirty="0">
                <a:latin typeface="Times New Roman" pitchFamily="18" charset="0"/>
                <a:cs typeface="Times New Roman" pitchFamily="18" charset="0"/>
              </a:rPr>
              <a:t>Y.pestis</a:t>
            </a:r>
            <a:r>
              <a:rPr lang="ru-RU" altLang="ru-RU" sz="1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1400" b="1" dirty="0">
                <a:latin typeface="Times New Roman" pitchFamily="18" charset="0"/>
                <a:cs typeface="Times New Roman" pitchFamily="18" charset="0"/>
              </a:rPr>
              <a:t>внутри нематоды </a:t>
            </a:r>
            <a:r>
              <a:rPr lang="en-US" altLang="ru-RU" sz="1400" b="1" i="1" dirty="0" err="1">
                <a:latin typeface="Times New Roman" pitchFamily="18" charset="0"/>
                <a:cs typeface="Times New Roman" pitchFamily="18" charset="0"/>
              </a:rPr>
              <a:t>C.elegans</a:t>
            </a:r>
            <a:endParaRPr lang="ru-RU" altLang="ru-RU" sz="1400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Прямая со стрелкой 3"/>
          <p:cNvCxnSpPr>
            <a:stCxn id="24580" idx="1"/>
          </p:cNvCxnSpPr>
          <p:nvPr/>
        </p:nvCxnSpPr>
        <p:spPr>
          <a:xfrm flipV="1">
            <a:off x="1111732" y="2863970"/>
            <a:ext cx="665310" cy="142205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244904" y="5454006"/>
            <a:ext cx="411368" cy="55420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2967311" y="5498895"/>
            <a:ext cx="411368" cy="55420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4703919" y="5715613"/>
            <a:ext cx="330855" cy="55420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4703919" y="5391509"/>
            <a:ext cx="1029649" cy="89380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81" y="1395534"/>
            <a:ext cx="3029308" cy="17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10564603" y="1395534"/>
            <a:ext cx="163081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/>
              <a:t>Heermann</a:t>
            </a:r>
            <a:r>
              <a:rPr lang="en-US" sz="1050" dirty="0" smtClean="0"/>
              <a:t> </a:t>
            </a:r>
            <a:r>
              <a:rPr lang="en-US" sz="1050" dirty="0"/>
              <a:t>R., </a:t>
            </a:r>
            <a:r>
              <a:rPr lang="en-US" sz="1050" dirty="0" smtClean="0"/>
              <a:t>Fuchs </a:t>
            </a:r>
            <a:r>
              <a:rPr lang="en-US" sz="1050" dirty="0"/>
              <a:t>T.M. </a:t>
            </a:r>
            <a:r>
              <a:rPr lang="ru-RU" sz="1050" dirty="0"/>
              <a:t>Сравнительный анализ геномов </a:t>
            </a:r>
            <a:r>
              <a:rPr lang="ru-RU" sz="1050" i="1" dirty="0" err="1"/>
              <a:t>Photorhabdus</a:t>
            </a:r>
            <a:r>
              <a:rPr lang="ru-RU" sz="1050" i="1" dirty="0"/>
              <a:t> </a:t>
            </a:r>
            <a:r>
              <a:rPr lang="ru-RU" sz="1050" i="1" dirty="0" err="1"/>
              <a:t>luminescens</a:t>
            </a:r>
            <a:r>
              <a:rPr lang="ru-RU" sz="1050" dirty="0"/>
              <a:t> и </a:t>
            </a:r>
            <a:r>
              <a:rPr lang="ru-RU" sz="1050" i="1" dirty="0"/>
              <a:t>Yersinia enterocolitica</a:t>
            </a:r>
            <a:r>
              <a:rPr lang="ru-RU" sz="1050" dirty="0"/>
              <a:t>: обнаружение генов-кандидатов, участвующих в патогенности насекомых</a:t>
            </a:r>
            <a:r>
              <a:rPr lang="en-US" sz="1050" dirty="0" smtClean="0"/>
              <a:t>. </a:t>
            </a:r>
            <a:r>
              <a:rPr lang="en-US" sz="1050" i="1" dirty="0"/>
              <a:t>BMC Genomics</a:t>
            </a:r>
            <a:r>
              <a:rPr lang="en-US" sz="1050" dirty="0"/>
              <a:t> </a:t>
            </a:r>
            <a:r>
              <a:rPr lang="en-US" sz="1050" b="1" dirty="0" smtClean="0"/>
              <a:t>9</a:t>
            </a:r>
            <a:r>
              <a:rPr lang="ru-RU" sz="1050" b="1" dirty="0" smtClean="0"/>
              <a:t>, </a:t>
            </a:r>
            <a:r>
              <a:rPr lang="en-US" sz="1050" dirty="0" smtClean="0"/>
              <a:t>2008</a:t>
            </a:r>
            <a:endParaRPr lang="ru-RU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7297947" y="5945430"/>
            <a:ext cx="478766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Возможное сохранение в таком состоянии, а также </a:t>
            </a:r>
            <a:r>
              <a:rPr lang="ru-RU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инфекционность</a:t>
            </a: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таких биопленок показана для «</a:t>
            </a:r>
            <a:r>
              <a:rPr lang="ru-RU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глыбок</a:t>
            </a: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ru-RU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преджелудка</a:t>
            </a: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блох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7947" y="3374247"/>
            <a:ext cx="4787660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sz="1400" dirty="0"/>
              <a:t>-При заражении нематодами личинок насекомых могут выделяться энтомопатогенные бактерии непосредственно в </a:t>
            </a:r>
            <a:r>
              <a:rPr lang="ru-RU" sz="1400" dirty="0" err="1"/>
              <a:t>гемоцель</a:t>
            </a:r>
            <a:r>
              <a:rPr lang="ru-RU" sz="1400" dirty="0"/>
              <a:t>, что приводит к быстрой смерти насекомого</a:t>
            </a:r>
          </a:p>
          <a:p>
            <a:r>
              <a:rPr lang="ru-RU" sz="1400" dirty="0"/>
              <a:t>-</a:t>
            </a:r>
            <a:r>
              <a:rPr lang="en-US" sz="1400" i="1" dirty="0"/>
              <a:t>Y</a:t>
            </a:r>
            <a:r>
              <a:rPr lang="en-US" sz="1400" i="1" dirty="0" smtClean="0"/>
              <a:t>.</a:t>
            </a:r>
            <a:r>
              <a:rPr lang="ru-RU" sz="1400" i="1" dirty="0" smtClean="0"/>
              <a:t> </a:t>
            </a:r>
            <a:r>
              <a:rPr lang="en-US" sz="1400" i="1" dirty="0" smtClean="0"/>
              <a:t>pestis</a:t>
            </a:r>
            <a:r>
              <a:rPr lang="ru-RU" sz="1400" dirty="0" smtClean="0"/>
              <a:t> </a:t>
            </a:r>
            <a:r>
              <a:rPr lang="ru-RU" sz="1400" dirty="0"/>
              <a:t>не является безусловным патогеном для насекомых и может циркулировать в </a:t>
            </a:r>
            <a:r>
              <a:rPr lang="ru-RU" sz="1400" dirty="0" err="1"/>
              <a:t>гемоцели</a:t>
            </a:r>
            <a:r>
              <a:rPr lang="ru-RU" sz="1400" dirty="0"/>
              <a:t> эктопаразитов  используя их как носителя и как источник питательных </a:t>
            </a:r>
            <a:r>
              <a:rPr lang="ru-RU" sz="1400" dirty="0" smtClean="0"/>
              <a:t>веществ, так как у </a:t>
            </a:r>
            <a:r>
              <a:rPr lang="ru-RU" sz="1400" i="1" dirty="0"/>
              <a:t>Y. pestis </a:t>
            </a:r>
            <a:r>
              <a:rPr lang="ru-RU" sz="1400" dirty="0"/>
              <a:t>редуцированы гены инсектицидных токсинов, поэтому  бактерия может существовать  в </a:t>
            </a:r>
            <a:r>
              <a:rPr lang="ru-RU" sz="1400" dirty="0" err="1"/>
              <a:t>гемоцели</a:t>
            </a:r>
            <a:r>
              <a:rPr lang="ru-RU" sz="1400" dirty="0"/>
              <a:t> эктопаразитов , не убивая </a:t>
            </a:r>
            <a:r>
              <a:rPr lang="ru-RU" sz="1400" dirty="0" smtClean="0"/>
              <a:t>их. </a:t>
            </a:r>
            <a:r>
              <a:rPr lang="ru-RU" sz="1050" dirty="0" smtClean="0"/>
              <a:t>(</a:t>
            </a:r>
            <a:r>
              <a:rPr lang="en-US" sz="1050" dirty="0"/>
              <a:t>Erickson D</a:t>
            </a:r>
            <a:r>
              <a:rPr lang="ru-RU" sz="1050" dirty="0"/>
              <a:t>.</a:t>
            </a:r>
            <a:r>
              <a:rPr lang="en-US" sz="1050" dirty="0"/>
              <a:t>L</a:t>
            </a:r>
            <a:r>
              <a:rPr lang="ru-RU" sz="1050" dirty="0"/>
              <a:t>., 2007, Ерошенко, 2011)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1698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609600" y="137095"/>
            <a:ext cx="10972800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ru-RU" alt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Схема сезонного повторения экологического оптимума для существования биопленок чумного микроба  в почво-грунтах различных ландшафтно-географических зон и поясов гор на </a:t>
            </a:r>
            <a:r>
              <a:rPr lang="ru-RU" alt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территории </a:t>
            </a:r>
            <a:r>
              <a:rPr lang="ru-RU" alt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Российской Федерации</a:t>
            </a:r>
          </a:p>
        </p:txBody>
      </p:sp>
      <p:pic>
        <p:nvPicPr>
          <p:cNvPr id="28675" name="Picture 2" descr="D:\Documents and Settings\Попов_Н_В\Рабочий стол\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49" y="1392238"/>
            <a:ext cx="7500939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1055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Возможная роль биопленок </a:t>
            </a:r>
            <a:r>
              <a:rPr lang="en-US" sz="2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Y. pestis</a:t>
            </a:r>
            <a:r>
              <a:rPr lang="ru-RU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смене фаз активности природных очагов этой инфекции</a:t>
            </a:r>
            <a:endParaRPr lang="ru-RU" sz="2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5645" name="Group 4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838782"/>
              </p:ext>
            </p:extLst>
          </p:nvPr>
        </p:nvGraphicFramePr>
        <p:xfrm>
          <a:off x="609600" y="1600200"/>
          <a:ext cx="10972803" cy="4981576"/>
        </p:xfrm>
        <a:graphic>
          <a:graphicData uri="http://schemas.openxmlformats.org/drawingml/2006/table">
            <a:tbl>
              <a:tblPr/>
              <a:tblGrid>
                <a:gridCol w="19211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91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24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3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Название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all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экотопа</a:t>
                      </a:r>
                      <a:endParaRPr kumimoji="0" lang="ru-RU" sz="1600" b="1" i="0" u="none" strike="noStrike" cap="all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16119" marR="11611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Основные фазы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активности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природного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очага чумы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Основные механизмы сохранения и циркуляции </a:t>
                      </a:r>
                      <a:r>
                        <a:rPr kumimoji="0" lang="en-US" sz="1600" b="1" i="1" u="none" strike="noStrike" cap="all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endParaRPr kumimoji="0" lang="ru-RU" sz="1600" b="1" i="1" u="none" strike="noStrike" cap="all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0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Почвенный</a:t>
                      </a:r>
                    </a:p>
                  </a:txBody>
                  <a:tcPr marL="116119" marR="11611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Межэпизоотическая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Сохранение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r>
                        <a:rPr kumimoji="0" lang="ru-RU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 почве нор: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Биопленки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чумного микроба;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имбиоз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 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Protozoa</a:t>
                      </a:r>
                      <a:r>
                        <a:rPr kumimoji="0" lang="ru-RU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(?)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887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Предэпизоотическая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 репродукция биопленок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на внешних поверхностях личинок нематод;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Занос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в организм насекомых, в первую очередь блох: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 проникновение личинок нематод в личинки блох, а в последующем, в куколки блох;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 формирование биопленок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в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преджелудке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имаго блох;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8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Наземный</a:t>
                      </a:r>
                    </a:p>
                  </a:txBody>
                  <a:tcPr marL="116119" marR="116119"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Эпизоотическая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Перенос</a:t>
                      </a:r>
                      <a:r>
                        <a:rPr kumimoji="0" lang="ru-RU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Y. pestis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 организм теплокровных животных блокированными блохами</a:t>
                      </a:r>
                    </a:p>
                  </a:txBody>
                  <a:tcPr marL="116119" marR="116119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258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2626" y="127593"/>
            <a:ext cx="8045630" cy="701449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Взаимодействие 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Y. </a:t>
            </a:r>
            <a:r>
              <a:rPr lang="en-US" sz="2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pestis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простейшими 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2401" y="3194378"/>
            <a:ext cx="6096000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Волго-Уральский степной</a:t>
            </a:r>
            <a:r>
              <a:rPr lang="en-US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altLang="ru-RU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Acanthamoeba</a:t>
            </a:r>
            <a:r>
              <a:rPr lang="en-US" alt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castellanii</a:t>
            </a:r>
            <a:r>
              <a:rPr lang="en-US" alt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Прикаспийский песчаный</a:t>
            </a:r>
            <a:r>
              <a:rPr lang="ru-RU" altLang="ru-R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Прикаспийский Северо-Западный </a:t>
            </a:r>
            <a:r>
              <a:rPr lang="ru-RU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степной, Горно-Алтайский</a:t>
            </a:r>
            <a:r>
              <a:rPr lang="en-US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altLang="ru-RU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Acanthamoeba spp</a:t>
            </a:r>
            <a:r>
              <a:rPr lang="en-US" altLang="ru-RU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.,</a:t>
            </a:r>
            <a:r>
              <a:rPr lang="en-US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 также слизевики </a:t>
            </a:r>
            <a:r>
              <a:rPr lang="en-US" altLang="ru-RU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Dictyostelium</a:t>
            </a:r>
            <a:r>
              <a:rPr lang="en-US" alt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Численность от </a:t>
            </a:r>
            <a:r>
              <a:rPr lang="ru-RU" altLang="ru-RU" b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тыс. до 300 тыс.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амеб на 1 г. </a:t>
            </a:r>
            <a:r>
              <a:rPr lang="ru-RU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почвы в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зависимости от </a:t>
            </a:r>
            <a:r>
              <a:rPr lang="ru-RU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глубины и </a:t>
            </a:r>
            <a:r>
              <a:rPr lang="ru-RU" alt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типа </a:t>
            </a:r>
            <a:r>
              <a:rPr lang="ru-RU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почвы</a:t>
            </a:r>
            <a:endParaRPr lang="ru-RU" alt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8" descr="D:\Users\Кошель_Е_И\Desktop\конференц. 2013\g4.jpg"/>
          <p:cNvPicPr>
            <a:picLocks noChangeAspect="1" noChangeArrowheads="1"/>
          </p:cNvPicPr>
          <p:nvPr/>
        </p:nvPicPr>
        <p:blipFill rotWithShape="1">
          <a:blip r:embed="rId2">
            <a:lum contrast="20000"/>
          </a:blip>
          <a:srcRect b="16986"/>
          <a:stretch/>
        </p:blipFill>
        <p:spPr bwMode="auto">
          <a:xfrm>
            <a:off x="5701900" y="1062275"/>
            <a:ext cx="950655" cy="77376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</p:pic>
      <p:grpSp>
        <p:nvGrpSpPr>
          <p:cNvPr id="7" name="Группа 6"/>
          <p:cNvGrpSpPr/>
          <p:nvPr/>
        </p:nvGrpSpPr>
        <p:grpSpPr>
          <a:xfrm>
            <a:off x="332401" y="1062275"/>
            <a:ext cx="5095253" cy="1789140"/>
            <a:chOff x="323257" y="1513455"/>
            <a:chExt cx="5095253" cy="1789140"/>
          </a:xfrm>
        </p:grpSpPr>
        <p:pic>
          <p:nvPicPr>
            <p:cNvPr id="9" name="Picture 3" descr="D:\Users\Оглодин_Е_Г\Desktop\Для доклада директора\Очаги чумы СНГ (новая основа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68"/>
            <a:stretch/>
          </p:blipFill>
          <p:spPr bwMode="auto">
            <a:xfrm>
              <a:off x="323257" y="1513455"/>
              <a:ext cx="5095253" cy="17891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536770" y="1824166"/>
              <a:ext cx="52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А</a:t>
              </a:r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s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01600">
                    <a:schemeClr val="bg1">
                      <a:lumMod val="65000"/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4015" y="2006630"/>
              <a:ext cx="52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А</a:t>
              </a:r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c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01600">
                    <a:schemeClr val="bg1">
                      <a:lumMod val="65000"/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9620" y="2519392"/>
              <a:ext cx="52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А</a:t>
              </a:r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s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01600">
                    <a:schemeClr val="bg1">
                      <a:lumMod val="65000"/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210" y="2334726"/>
              <a:ext cx="520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А</a:t>
              </a:r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101600">
                      <a:schemeClr val="bg1">
                        <a:lumMod val="65000"/>
                        <a:alpha val="60000"/>
                      </a:schemeClr>
                    </a:glow>
                  </a:effectLst>
                </a:rPr>
                <a:t>s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101600">
                    <a:schemeClr val="bg1">
                      <a:lumMod val="65000"/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0480" y="2367538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6432" y="2193498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08014" y="1883464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80401" y="1808906"/>
              <a:ext cx="41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D</a:t>
              </a:r>
              <a:endParaRPr lang="ru-RU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9877" y="2889073"/>
            <a:ext cx="4942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/>
              <a:t>Простейшие широко распространены в природных очагах чумы России</a:t>
            </a:r>
            <a:endParaRPr lang="ru-RU" sz="1100" dirty="0"/>
          </a:p>
        </p:txBody>
      </p:sp>
      <p:pic>
        <p:nvPicPr>
          <p:cNvPr id="18" name="Picture 9" descr="D:\Users\Кошель_Е_И\Desktop\конференц. 2013\b15ыв.jpg"/>
          <p:cNvPicPr>
            <a:picLocks noChangeAspect="1" noChangeArrowheads="1"/>
          </p:cNvPicPr>
          <p:nvPr/>
        </p:nvPicPr>
        <p:blipFill rotWithShape="1">
          <a:blip r:embed="rId5"/>
          <a:srcRect t="57669" r="6675" b="6714"/>
          <a:stretch/>
        </p:blipFill>
        <p:spPr bwMode="auto">
          <a:xfrm rot="10800000">
            <a:off x="5740440" y="2058382"/>
            <a:ext cx="1196003" cy="91365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926801" y="1062275"/>
            <a:ext cx="5105400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Простейшие являются неотъемлемой частью почвенного сообщества, постоянно взаимодействуя со всеми членами микробиома от бактерий до крупных млекопитающих.</a:t>
            </a:r>
          </a:p>
          <a:p>
            <a:r>
              <a:rPr lang="ru-RU" dirty="0"/>
              <a:t>Космополиты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Acanthamoeba</a:t>
            </a:r>
            <a:r>
              <a:rPr lang="ru-RU" dirty="0"/>
              <a:t> и </a:t>
            </a:r>
            <a:r>
              <a:rPr lang="en-US" altLang="ru-RU" b="1" i="1" dirty="0"/>
              <a:t>Dictyostelium</a:t>
            </a:r>
            <a:r>
              <a:rPr lang="ru-RU" altLang="ru-RU" b="1" i="1" dirty="0"/>
              <a:t> </a:t>
            </a:r>
            <a:r>
              <a:rPr lang="ru-RU" altLang="ru-RU" dirty="0"/>
              <a:t>способны сохранять в своих клетках питания (</a:t>
            </a:r>
            <a:r>
              <a:rPr lang="ru-RU" altLang="ru-RU" dirty="0" err="1"/>
              <a:t>трофозоитах</a:t>
            </a:r>
            <a:r>
              <a:rPr lang="ru-RU" altLang="ru-RU" dirty="0"/>
              <a:t>) и </a:t>
            </a:r>
            <a:r>
              <a:rPr lang="ru-RU" altLang="ru-RU" dirty="0" err="1"/>
              <a:t>стазиса</a:t>
            </a:r>
            <a:r>
              <a:rPr lang="ru-RU" altLang="ru-RU" dirty="0"/>
              <a:t> (цистах) патогенные бактерии, устойчивые к фагоцитозу:</a:t>
            </a:r>
            <a:endParaRPr lang="en-US" altLang="ru-RU" dirty="0"/>
          </a:p>
          <a:p>
            <a:r>
              <a:rPr lang="en-US" i="1" dirty="0"/>
              <a:t>Vibrio cholerae, Mycobacterium</a:t>
            </a:r>
            <a:r>
              <a:rPr lang="ru-RU" i="1" dirty="0"/>
              <a:t> </a:t>
            </a:r>
            <a:r>
              <a:rPr lang="en-US" i="1" dirty="0"/>
              <a:t>tuberculosis, Yersinia enterocolitica, Listeria monocytogenes,</a:t>
            </a:r>
            <a:r>
              <a:rPr lang="ru-RU" i="1" dirty="0"/>
              <a:t> </a:t>
            </a:r>
            <a:r>
              <a:rPr lang="en-US" i="1" dirty="0"/>
              <a:t>Helicobacter pylori, Legionella </a:t>
            </a:r>
            <a:r>
              <a:rPr lang="en-US" i="1" dirty="0" err="1"/>
              <a:t>pneumophila</a:t>
            </a:r>
            <a:r>
              <a:rPr lang="en-US" i="1" dirty="0"/>
              <a:t>,</a:t>
            </a:r>
            <a:r>
              <a:rPr lang="ru-RU" i="1" dirty="0"/>
              <a:t> </a:t>
            </a:r>
            <a:r>
              <a:rPr lang="en-US" i="1" dirty="0"/>
              <a:t>Pseudomonas aeruginosa, Acinetobacter </a:t>
            </a:r>
            <a:r>
              <a:rPr lang="en-US" i="1" dirty="0" err="1"/>
              <a:t>baumannii</a:t>
            </a:r>
            <a:r>
              <a:rPr lang="en-US" i="1" dirty="0"/>
              <a:t>,</a:t>
            </a:r>
            <a:r>
              <a:rPr lang="ru-RU" i="1" dirty="0"/>
              <a:t> </a:t>
            </a:r>
            <a:r>
              <a:rPr lang="en-US" i="1" dirty="0" err="1"/>
              <a:t>Klebsiella</a:t>
            </a:r>
            <a:r>
              <a:rPr lang="ru-RU" i="1" dirty="0"/>
              <a:t> </a:t>
            </a:r>
            <a:r>
              <a:rPr lang="en-US" i="1" dirty="0"/>
              <a:t>pneumoniae, Salmonella</a:t>
            </a:r>
            <a:r>
              <a:rPr lang="ru-RU" i="1" dirty="0"/>
              <a:t> </a:t>
            </a:r>
            <a:r>
              <a:rPr lang="en-US" i="1" dirty="0" err="1"/>
              <a:t>enterica</a:t>
            </a:r>
            <a:r>
              <a:rPr lang="en-US" i="1" dirty="0"/>
              <a:t>, </a:t>
            </a:r>
            <a:r>
              <a:rPr lang="en-US" i="1" dirty="0" err="1"/>
              <a:t>Shigella</a:t>
            </a:r>
            <a:r>
              <a:rPr lang="en-US" i="1" dirty="0"/>
              <a:t> </a:t>
            </a:r>
            <a:r>
              <a:rPr lang="en-US" i="1" dirty="0" err="1"/>
              <a:t>dysenteriae</a:t>
            </a:r>
            <a:r>
              <a:rPr lang="en-US" i="1" dirty="0"/>
              <a:t>,</a:t>
            </a:r>
            <a:r>
              <a:rPr lang="ru-RU" i="1" dirty="0"/>
              <a:t> </a:t>
            </a:r>
            <a:r>
              <a:rPr lang="en-US" i="1" dirty="0"/>
              <a:t>Staphylococcus</a:t>
            </a:r>
            <a:r>
              <a:rPr lang="ru-RU" i="1" dirty="0"/>
              <a:t> </a:t>
            </a:r>
            <a:r>
              <a:rPr lang="en-US" i="1" dirty="0"/>
              <a:t>aureus</a:t>
            </a:r>
            <a:r>
              <a:rPr lang="en-US" dirty="0"/>
              <a:t>.</a:t>
            </a:r>
            <a:endParaRPr lang="en-US" altLang="ru-RU" dirty="0"/>
          </a:p>
        </p:txBody>
      </p:sp>
      <p:pic>
        <p:nvPicPr>
          <p:cNvPr id="20" name="Picture 2" descr="D:\Hypothetical-interepizootic-plague-cycle-depicting-the-putative-role-of-amoebae-duri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8" y="5120595"/>
            <a:ext cx="2309573" cy="15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138491" y="5035563"/>
            <a:ext cx="20857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Yersinia pestis </a:t>
            </a:r>
            <a:r>
              <a:rPr lang="ru-RU" sz="1200" dirty="0" smtClean="0"/>
              <a:t>устойчив к поглощению </a:t>
            </a:r>
            <a:r>
              <a:rPr lang="ru-RU" sz="1200" i="1" dirty="0" smtClean="0"/>
              <a:t>Acanthamoeba </a:t>
            </a:r>
            <a:r>
              <a:rPr lang="ru-RU" sz="1200" i="1" dirty="0"/>
              <a:t>castellanii</a:t>
            </a:r>
            <a:r>
              <a:rPr lang="ru-RU" sz="1200" dirty="0"/>
              <a:t> и демонстрирует длительное внутриклеточное </a:t>
            </a:r>
            <a:r>
              <a:rPr lang="ru-RU" sz="1200" dirty="0" smtClean="0"/>
              <a:t>выживание</a:t>
            </a:r>
          </a:p>
          <a:p>
            <a:r>
              <a:rPr lang="en-US" sz="1200" dirty="0" smtClean="0"/>
              <a:t>J</a:t>
            </a:r>
            <a:r>
              <a:rPr lang="ru-RU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A. Benavides-</a:t>
            </a:r>
            <a:r>
              <a:rPr lang="en-US" sz="1200" dirty="0" err="1"/>
              <a:t>Montaño</a:t>
            </a:r>
            <a:r>
              <a:rPr lang="en-US" sz="1200" dirty="0"/>
              <a:t>, </a:t>
            </a:r>
            <a:r>
              <a:rPr lang="en-US" sz="1200" dirty="0" smtClean="0"/>
              <a:t>V</a:t>
            </a:r>
            <a:r>
              <a:rPr lang="ru-RU" sz="1200" dirty="0" smtClean="0"/>
              <a:t>. </a:t>
            </a:r>
            <a:r>
              <a:rPr lang="en-US" sz="1200" dirty="0" err="1" smtClean="0"/>
              <a:t>Vadyvaloo</a:t>
            </a:r>
            <a:r>
              <a:rPr lang="ru-RU" sz="1200" dirty="0"/>
              <a:t> 2017</a:t>
            </a:r>
          </a:p>
          <a:p>
            <a:endParaRPr lang="ru-RU" sz="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9877" y="512059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Отсутствие обнаружения </a:t>
            </a:r>
            <a:r>
              <a:rPr lang="ru-RU" sz="1400" i="1" dirty="0"/>
              <a:t>Y. pestis </a:t>
            </a:r>
            <a:r>
              <a:rPr lang="ru-RU" sz="1400" dirty="0"/>
              <a:t>в почве в эндемичных по данному организму районах в межэпизоотические периоды может быть связано с выживанием бактерий внутри простейшего хозяина, а не свободно в почве. Фактором, мешающим обнаружению, может быть общая низкая распространенность </a:t>
            </a:r>
            <a:r>
              <a:rPr lang="ru-RU" sz="1400" dirty="0" err="1"/>
              <a:t>внутриамебного</a:t>
            </a:r>
            <a:r>
              <a:rPr lang="ru-RU" sz="1400" dirty="0"/>
              <a:t> </a:t>
            </a:r>
            <a:r>
              <a:rPr lang="ru-RU" sz="1400" i="1" dirty="0"/>
              <a:t>Y. pestis </a:t>
            </a:r>
            <a:r>
              <a:rPr lang="ru-RU" sz="1400" dirty="0"/>
              <a:t>и труднодоступность из-за того, что он встречается только глубоко в норах грызунов. 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16</a:t>
            </a:fld>
            <a:endParaRPr lang="ru-RU" alt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5242040" y="1801616"/>
            <a:ext cx="498400" cy="150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32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67" y="132076"/>
            <a:ext cx="11950643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400" dirty="0" smtClean="0"/>
              <a:t>Воздействие ферментов </a:t>
            </a:r>
            <a:r>
              <a:rPr lang="ru-RU" sz="2400" dirty="0"/>
              <a:t>почвенных бактерий необходимо для выхода </a:t>
            </a:r>
            <a:r>
              <a:rPr lang="ru-RU" sz="2400" i="1" dirty="0"/>
              <a:t>Y. pestis </a:t>
            </a:r>
            <a:r>
              <a:rPr lang="ru-RU" sz="2400" dirty="0"/>
              <a:t>из цист </a:t>
            </a:r>
            <a:r>
              <a:rPr lang="ru-RU" sz="2400" dirty="0" err="1"/>
              <a:t>акантамеб</a:t>
            </a:r>
            <a:r>
              <a:rPr lang="ru-RU" sz="2400" dirty="0"/>
              <a:t> и последующей инициации эпизоотии в наземной </a:t>
            </a:r>
            <a:r>
              <a:rPr lang="ru-RU" sz="2400" dirty="0" smtClean="0"/>
              <a:t>экосистеме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292922"/>
              </p:ext>
            </p:extLst>
          </p:nvPr>
        </p:nvGraphicFramePr>
        <p:xfrm>
          <a:off x="30264" y="1426071"/>
          <a:ext cx="2941607" cy="2130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0272"/>
              </p:ext>
            </p:extLst>
          </p:nvPr>
        </p:nvGraphicFramePr>
        <p:xfrm>
          <a:off x="2358412" y="1234827"/>
          <a:ext cx="3286665" cy="247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Прямая со стрелкой 6"/>
          <p:cNvCxnSpPr/>
          <p:nvPr/>
        </p:nvCxnSpPr>
        <p:spPr>
          <a:xfrm flipV="1">
            <a:off x="2038792" y="1924904"/>
            <a:ext cx="1233213" cy="584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2021122" y="2515943"/>
            <a:ext cx="1677839" cy="1466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018335" y="2339068"/>
            <a:ext cx="2225615" cy="172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84841" y="4991363"/>
            <a:ext cx="814621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Для </a:t>
            </a:r>
            <a:r>
              <a:rPr lang="ru-RU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выживания в условиях </a:t>
            </a:r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источников </a:t>
            </a:r>
            <a:r>
              <a:rPr lang="ru-RU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сложных углеводов необходимы ферменты для их расщепления с комплексным воздействием </a:t>
            </a:r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(</a:t>
            </a:r>
            <a:r>
              <a:rPr lang="ru-RU" u="sng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10803020104030203" pitchFamily="2" charset="-79"/>
              </a:rPr>
              <a:t>пара</a:t>
            </a:r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 </a:t>
            </a:r>
            <a:r>
              <a:rPr lang="ru-RU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ферментов </a:t>
            </a:r>
            <a:r>
              <a:rPr lang="ru-RU" u="sng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anose="02010803020104030203" pitchFamily="2" charset="-79"/>
              </a:rPr>
              <a:t>хитиназа-целлюлаза</a:t>
            </a:r>
            <a:r>
              <a:rPr lang="ru-RU" dirty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 показывает более широкий ряд субстратов для них, в сравнении с их «классическими» субстратами</a:t>
            </a:r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cs typeface="Aharoni" panose="02010803020104030203" pitchFamily="2" charset="-79"/>
              </a:rPr>
              <a:t>)</a:t>
            </a:r>
          </a:p>
          <a:p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</a:rPr>
              <a:t>Эти ферменты взаимодействуют не только с субстратами, но и со всеми членами почвенного микробиома (бактерии, </a:t>
            </a:r>
            <a:r>
              <a:rPr lang="ru-RU" b="1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простейшие</a:t>
            </a:r>
            <a:r>
              <a:rPr lang="ru-RU" dirty="0" smtClean="0"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ysClr val="windowText" lastClr="000000"/>
                </a:solidFill>
              </a:rPr>
              <a:t>, нематоды, личинки и т. д.) </a:t>
            </a:r>
            <a:endParaRPr lang="ru-RU" dirty="0"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1267" name="Picture 3" descr="D:\Users\Оглодин_Е_Г\Downloads\Cellulase_1JS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83" y="2868312"/>
            <a:ext cx="1371884" cy="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:\Users\Оглодин_Е_Г\Downloads\Chitinase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33" y="2794867"/>
            <a:ext cx="1449282" cy="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990673" y="3532645"/>
            <a:ext cx="195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Целлюлаза</a:t>
            </a:r>
            <a:endParaRPr lang="ru-RU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i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Actinobacteria</a:t>
            </a:r>
            <a:endParaRPr lang="ru-RU" i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270" name="Picture 6" descr="D:\Users\Оглодин_Е_Г\Pictures\Ак+Чума_\Ак+Чума__c1+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041" y="1499964"/>
            <a:ext cx="1463494" cy="10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181119" y="5864090"/>
            <a:ext cx="269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б</a:t>
            </a:r>
            <a:r>
              <a:rPr lang="ru-RU" b="1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иопленки</a:t>
            </a:r>
            <a:r>
              <a:rPr lang="ru-RU" b="1" i="1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en-US" b="1" i="1" dirty="0" smtClean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b="1" i="1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A. castellanii</a:t>
            </a:r>
            <a:r>
              <a:rPr lang="ru-RU" b="1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-</a:t>
            </a:r>
            <a:r>
              <a:rPr lang="en-US" b="1" i="1" dirty="0" smtClean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Y. pestis</a:t>
            </a:r>
            <a:endParaRPr lang="ru-RU" b="1" i="1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4984" y="3556490"/>
            <a:ext cx="124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Хитиназа</a:t>
            </a:r>
            <a:endParaRPr lang="en-US" dirty="0" smtClean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i="1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Bacteria</a:t>
            </a:r>
            <a:endParaRPr lang="ru-RU" i="1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Стрелка углом 26"/>
          <p:cNvSpPr/>
          <p:nvPr/>
        </p:nvSpPr>
        <p:spPr>
          <a:xfrm flipH="1">
            <a:off x="10250397" y="1715320"/>
            <a:ext cx="1149175" cy="1152992"/>
          </a:xfrm>
          <a:prstGeom prst="bentArrow">
            <a:avLst>
              <a:gd name="adj1" fmla="val 6712"/>
              <a:gd name="adj2" fmla="val 8236"/>
              <a:gd name="adj3" fmla="val 16472"/>
              <a:gd name="adj4" fmla="val 2444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Стрелка углом 36"/>
          <p:cNvSpPr/>
          <p:nvPr/>
        </p:nvSpPr>
        <p:spPr>
          <a:xfrm>
            <a:off x="7373037" y="1715320"/>
            <a:ext cx="1050681" cy="1147346"/>
          </a:xfrm>
          <a:prstGeom prst="bentArrow">
            <a:avLst>
              <a:gd name="adj1" fmla="val 6712"/>
              <a:gd name="adj2" fmla="val 8236"/>
              <a:gd name="adj3" fmla="val 16472"/>
              <a:gd name="adj4" fmla="val 2444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93834" y="2894628"/>
            <a:ext cx="1561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Влажность, 26 С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Picture 126" descr="G:\Snap-33 x100 tw20.tif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981393" y="4158657"/>
            <a:ext cx="836358" cy="62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D:\Users\Оглодин_Е_Г\Pictures\10-5 дикти +20а-2\10-5 дикти +20а-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94" b="14237"/>
          <a:stretch/>
        </p:blipFill>
        <p:spPr bwMode="auto">
          <a:xfrm>
            <a:off x="9526655" y="4852747"/>
            <a:ext cx="1081931" cy="9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400038" y="2597584"/>
            <a:ext cx="21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Цисты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A. castellanii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5" name="Стрелка вниз 34"/>
          <p:cNvSpPr/>
          <p:nvPr/>
        </p:nvSpPr>
        <p:spPr>
          <a:xfrm>
            <a:off x="9392788" y="3173174"/>
            <a:ext cx="146651" cy="15715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76" name="Picture 12" descr="E:\файлы\фото\Оп 1 18.05 пр 2K\Снимок-236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16" t="25012" r="34269" b="38716"/>
          <a:stretch/>
        </p:blipFill>
        <p:spPr bwMode="auto">
          <a:xfrm>
            <a:off x="7117972" y="4163199"/>
            <a:ext cx="889168" cy="6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19967" y="3385804"/>
            <a:ext cx="6667011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Анализ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микробиома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почв показал преобладание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средообразующих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бактерий типов </a:t>
            </a:r>
            <a:r>
              <a:rPr lang="ru-RU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Actinobacteria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Proteobacteria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Представители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этих типов активные участники деструкции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биомолекул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счет продукции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экзоферментов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-деструкторов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протеаз,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хитиназ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целлюлаз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Стрелка углом 25"/>
          <p:cNvSpPr/>
          <p:nvPr/>
        </p:nvSpPr>
        <p:spPr>
          <a:xfrm rot="17969115" flipH="1" flipV="1">
            <a:off x="10437928" y="5669460"/>
            <a:ext cx="1019168" cy="847936"/>
          </a:xfrm>
          <a:prstGeom prst="bentArrow">
            <a:avLst>
              <a:gd name="adj1" fmla="val 11114"/>
              <a:gd name="adj2" fmla="val 8621"/>
              <a:gd name="adj3" fmla="val 11503"/>
              <a:gd name="adj4" fmla="val 81068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33909" y="4827563"/>
            <a:ext cx="14367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latin typeface="Arial" panose="020B0604020202020204" pitchFamily="34" charset="0"/>
                <a:cs typeface="Arial" panose="020B0604020202020204" pitchFamily="34" charset="0"/>
              </a:rPr>
              <a:t>Инициация эпизоотического процесса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949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626634" y="2807227"/>
            <a:ext cx="7433094" cy="3438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7923" y="72213"/>
            <a:ext cx="6984521" cy="82241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400" dirty="0" smtClean="0"/>
              <a:t>Геномные технологии при изучении экологии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6" y="1086177"/>
            <a:ext cx="4236379" cy="3875486"/>
          </a:xfrm>
        </p:spPr>
      </p:pic>
      <p:sp>
        <p:nvSpPr>
          <p:cNvPr id="3" name="Прямоугольник 2"/>
          <p:cNvSpPr/>
          <p:nvPr/>
        </p:nvSpPr>
        <p:spPr>
          <a:xfrm>
            <a:off x="4626634" y="1063701"/>
            <a:ext cx="7433094" cy="16004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/>
              <a:t>Важность симбионтов </a:t>
            </a:r>
            <a:r>
              <a:rPr lang="ru-RU" sz="1400" dirty="0" err="1"/>
              <a:t>Xenorhabdus</a:t>
            </a:r>
            <a:r>
              <a:rPr lang="ru-RU" sz="1400" dirty="0"/>
              <a:t> и </a:t>
            </a:r>
            <a:r>
              <a:rPr lang="ru-RU" sz="1400" dirty="0" err="1"/>
              <a:t>Photorhabdus</a:t>
            </a:r>
            <a:r>
              <a:rPr lang="ru-RU" sz="1400" dirty="0"/>
              <a:t> для соответствующих хозяев - нематод </a:t>
            </a:r>
            <a:r>
              <a:rPr lang="ru-RU" sz="1400" dirty="0" err="1"/>
              <a:t>Steinernema</a:t>
            </a:r>
            <a:r>
              <a:rPr lang="ru-RU" sz="1400" dirty="0"/>
              <a:t> и </a:t>
            </a:r>
            <a:r>
              <a:rPr lang="ru-RU" sz="1400" dirty="0" err="1"/>
              <a:t>Heterorhabditis</a:t>
            </a:r>
            <a:r>
              <a:rPr lang="ru-RU" sz="1400" dirty="0"/>
              <a:t> - заключается в том, что они способствуют не только </a:t>
            </a:r>
            <a:r>
              <a:rPr lang="ru-RU" sz="1400" dirty="0" err="1"/>
              <a:t>энтомопатогенности</a:t>
            </a:r>
            <a:r>
              <a:rPr lang="ru-RU" sz="1400" dirty="0"/>
              <a:t>, но и их плодовитости за счет производства малых молекул. </a:t>
            </a:r>
            <a:r>
              <a:rPr lang="ru-RU" sz="1400" dirty="0" smtClean="0"/>
              <a:t>Ключевую роль в определении продукции и влияния этих </a:t>
            </a:r>
            <a:r>
              <a:rPr lang="ru-RU" sz="1400" dirty="0" err="1" smtClean="0"/>
              <a:t>биомолекул</a:t>
            </a:r>
            <a:r>
              <a:rPr lang="ru-RU" sz="1400" dirty="0" smtClean="0"/>
              <a:t> на микрокосм сыграли геномные технологии и анализ данных. Были определены 48 значимых </a:t>
            </a:r>
            <a:r>
              <a:rPr lang="ru-RU" sz="1400" dirty="0" err="1" smtClean="0"/>
              <a:t>нематофильных</a:t>
            </a:r>
            <a:r>
              <a:rPr lang="ru-RU" sz="1400" dirty="0" smtClean="0"/>
              <a:t> бактерий и показано экологическое значение их </a:t>
            </a:r>
            <a:r>
              <a:rPr lang="ru-RU" sz="1400" dirty="0" err="1" smtClean="0"/>
              <a:t>биомолекул</a:t>
            </a:r>
            <a:r>
              <a:rPr lang="ru-RU" sz="1400" dirty="0" smtClean="0"/>
              <a:t>. Эти </a:t>
            </a:r>
            <a:r>
              <a:rPr lang="ru-RU" sz="1400" dirty="0"/>
              <a:t>молекулы могут быть использованы для разработки новых методов лечения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5839" y="5023218"/>
            <a:ext cx="4305391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/>
              <a:t>На примере ассоциации </a:t>
            </a:r>
            <a:r>
              <a:rPr lang="ru-RU" sz="1600" dirty="0" err="1"/>
              <a:t>Steinernema-Xenorhabdus</a:t>
            </a:r>
            <a:r>
              <a:rPr lang="ru-RU" sz="1600" dirty="0"/>
              <a:t> показан жизненный цикл бактерии и нематоды с акцентом на роль бактериальных </a:t>
            </a:r>
            <a:r>
              <a:rPr lang="ru-RU" sz="1600" dirty="0" err="1"/>
              <a:t>биомолекул</a:t>
            </a:r>
            <a:r>
              <a:rPr lang="ru-RU" sz="1600" dirty="0"/>
              <a:t>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2451" y="6161992"/>
            <a:ext cx="44031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 smtClean="0"/>
              <a:t>Musumba</a:t>
            </a:r>
            <a:r>
              <a:rPr lang="ru-RU" sz="1100" dirty="0" smtClean="0"/>
              <a:t> A.R</a:t>
            </a:r>
            <a:r>
              <a:rPr lang="ru-RU" sz="1100" dirty="0"/>
              <a:t>. </a:t>
            </a:r>
            <a:r>
              <a:rPr lang="ru-RU" sz="1100" dirty="0" smtClean="0"/>
              <a:t>, </a:t>
            </a:r>
            <a:r>
              <a:rPr lang="ru-RU" sz="1100" dirty="0"/>
              <a:t>2022</a:t>
            </a:r>
          </a:p>
          <a:p>
            <a:r>
              <a:rPr lang="ru-RU" sz="1100" dirty="0" err="1" smtClean="0"/>
              <a:t>Nematophilic</a:t>
            </a:r>
            <a:r>
              <a:rPr lang="ru-RU" sz="1100" dirty="0" smtClean="0"/>
              <a:t> </a:t>
            </a:r>
            <a:r>
              <a:rPr lang="ru-RU" sz="1100" dirty="0" err="1"/>
              <a:t>bacteria</a:t>
            </a:r>
            <a:r>
              <a:rPr lang="ru-RU" sz="1100" dirty="0"/>
              <a:t> </a:t>
            </a:r>
            <a:r>
              <a:rPr lang="ru-RU" sz="1100" dirty="0" err="1"/>
              <a:t>associated</a:t>
            </a:r>
            <a:r>
              <a:rPr lang="ru-RU" sz="1100" dirty="0"/>
              <a:t> </a:t>
            </a:r>
            <a:r>
              <a:rPr lang="ru-RU" sz="1100" dirty="0" err="1"/>
              <a:t>with</a:t>
            </a:r>
            <a:r>
              <a:rPr lang="ru-RU" sz="1100" dirty="0"/>
              <a:t> </a:t>
            </a:r>
            <a:r>
              <a:rPr lang="ru-RU" sz="1100" dirty="0" err="1"/>
              <a:t>entomopathogenic</a:t>
            </a:r>
            <a:r>
              <a:rPr lang="ru-RU" sz="1100" dirty="0"/>
              <a:t> </a:t>
            </a:r>
            <a:r>
              <a:rPr lang="ru-RU" sz="1100" dirty="0" err="1"/>
              <a:t>nematodes</a:t>
            </a:r>
            <a:r>
              <a:rPr lang="ru-RU" sz="1100" dirty="0"/>
              <a:t> </a:t>
            </a:r>
            <a:r>
              <a:rPr lang="ru-RU" sz="1100" dirty="0" err="1"/>
              <a:t>and</a:t>
            </a:r>
            <a:r>
              <a:rPr lang="ru-RU" sz="1100" dirty="0"/>
              <a:t> </a:t>
            </a:r>
            <a:r>
              <a:rPr lang="ru-RU" sz="1100" dirty="0" err="1"/>
              <a:t>drug</a:t>
            </a:r>
            <a:r>
              <a:rPr lang="ru-RU" sz="1100" dirty="0"/>
              <a:t> </a:t>
            </a:r>
            <a:r>
              <a:rPr lang="ru-RU" sz="1100" dirty="0" err="1"/>
              <a:t>development</a:t>
            </a:r>
            <a:r>
              <a:rPr lang="ru-RU" sz="1100" dirty="0"/>
              <a:t> </a:t>
            </a:r>
            <a:r>
              <a:rPr lang="ru-RU" sz="1100" dirty="0" err="1"/>
              <a:t>of</a:t>
            </a:r>
            <a:r>
              <a:rPr lang="ru-RU" sz="1100" dirty="0"/>
              <a:t> </a:t>
            </a:r>
            <a:r>
              <a:rPr lang="ru-RU" sz="1100" dirty="0" err="1"/>
              <a:t>their</a:t>
            </a:r>
            <a:r>
              <a:rPr lang="ru-RU" sz="1100" dirty="0"/>
              <a:t> </a:t>
            </a:r>
            <a:r>
              <a:rPr lang="ru-RU" sz="1100" dirty="0" err="1" smtClean="0"/>
              <a:t>biomolecules</a:t>
            </a:r>
            <a:r>
              <a:rPr lang="ru-RU" sz="1100" dirty="0" smtClean="0"/>
              <a:t>, </a:t>
            </a:r>
            <a:r>
              <a:rPr lang="ru-RU" sz="1100" dirty="0" err="1" smtClean="0"/>
              <a:t>Frontiers</a:t>
            </a:r>
            <a:r>
              <a:rPr lang="ru-RU" sz="1100" dirty="0" smtClean="0"/>
              <a:t> </a:t>
            </a:r>
            <a:r>
              <a:rPr lang="ru-RU" sz="1100" dirty="0" err="1"/>
              <a:t>in</a:t>
            </a:r>
            <a:r>
              <a:rPr lang="ru-RU" sz="1100" dirty="0"/>
              <a:t> </a:t>
            </a:r>
            <a:r>
              <a:rPr lang="ru-RU" sz="1100" dirty="0" err="1"/>
              <a:t>Microbiology</a:t>
            </a:r>
            <a:r>
              <a:rPr lang="ru-RU" sz="1100" dirty="0"/>
              <a:t>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293640" y="2879771"/>
            <a:ext cx="3725829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ru-RU" sz="1600" dirty="0" smtClean="0"/>
              <a:t>Полученные данные о биоразнообразии почв нор грызунов помогут предположить экологическое значение и установить взаимосвязи с видами, ассоциированными в возбудителем чумы. </a:t>
            </a:r>
          </a:p>
          <a:p>
            <a:r>
              <a:rPr lang="ru-RU" sz="1600" dirty="0" smtClean="0"/>
              <a:t>Подобные подходы к </a:t>
            </a:r>
            <a:r>
              <a:rPr lang="ru-RU" sz="1600" dirty="0" err="1" smtClean="0"/>
              <a:t>метагеномным</a:t>
            </a:r>
            <a:r>
              <a:rPr lang="ru-RU" sz="1600" dirty="0" smtClean="0"/>
              <a:t> исследованиям сообществ природных очагов особо опасных инфекций позволят пополнять фундаментальные знания о циркуляции возбудителей и усовершенствовать мониторинг за ними.</a:t>
            </a:r>
            <a:endParaRPr lang="ru-RU" sz="1600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04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5852" y="92459"/>
            <a:ext cx="10720295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algn="just"/>
            <a:r>
              <a:rPr lang="ru-RU" alt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Calibri" pitchFamily="34" charset="0"/>
                <a:cs typeface="Times New Roman" pitchFamily="18" charset="0"/>
              </a:rPr>
              <a:t>Зараженность энтомопатогенными нематодами в популяции блох может достигать 40%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9" name="Picture 7" descr="D:\виды симбионтов нематод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6"/>
          <a:stretch/>
        </p:blipFill>
        <p:spPr bwMode="auto">
          <a:xfrm>
            <a:off x="83256" y="1397553"/>
            <a:ext cx="2646404" cy="248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56" y="3880284"/>
            <a:ext cx="287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Ávila-</a:t>
            </a:r>
            <a:r>
              <a:rPr lang="en-US" sz="900" dirty="0" err="1" smtClean="0"/>
              <a:t>López</a:t>
            </a:r>
            <a:r>
              <a:rPr lang="en-US" sz="900" dirty="0" smtClean="0"/>
              <a:t> M</a:t>
            </a:r>
            <a:r>
              <a:rPr lang="ru-RU" sz="900" dirty="0" smtClean="0"/>
              <a:t>.</a:t>
            </a:r>
            <a:r>
              <a:rPr lang="en-US" sz="900" dirty="0" smtClean="0"/>
              <a:t>B</a:t>
            </a:r>
            <a:r>
              <a:rPr lang="ru-RU" sz="900" dirty="0" smtClean="0"/>
              <a:t>.</a:t>
            </a:r>
            <a:r>
              <a:rPr lang="en-US" sz="900" dirty="0" smtClean="0"/>
              <a:t>, et al.</a:t>
            </a:r>
            <a:r>
              <a:rPr lang="ru-RU" sz="900" dirty="0" smtClean="0"/>
              <a:t> </a:t>
            </a:r>
            <a:r>
              <a:rPr lang="en-US" sz="900" dirty="0" smtClean="0"/>
              <a:t>Peer</a:t>
            </a:r>
            <a:r>
              <a:rPr lang="ru-RU" sz="900" dirty="0" smtClean="0"/>
              <a:t> </a:t>
            </a:r>
            <a:r>
              <a:rPr lang="en-US" sz="900" dirty="0" smtClean="0"/>
              <a:t>J</a:t>
            </a:r>
            <a:r>
              <a:rPr lang="en-US" sz="900" dirty="0"/>
              <a:t>. </a:t>
            </a:r>
            <a:r>
              <a:rPr lang="en-US" sz="900" dirty="0" smtClean="0"/>
              <a:t>2021 </a:t>
            </a:r>
            <a:r>
              <a:rPr lang="ru-RU" sz="900" dirty="0"/>
              <a:t>Первая регистрация энтомопатогенных нематод из штата Юкатан, Мексика, и их инфекционной способности </a:t>
            </a:r>
            <a:r>
              <a:rPr lang="ru-RU" sz="900" dirty="0" smtClean="0"/>
              <a:t>для </a:t>
            </a:r>
            <a:r>
              <a:rPr lang="ru-RU" sz="900" i="1" dirty="0" err="1" smtClean="0"/>
              <a:t>Aedes</a:t>
            </a:r>
            <a:r>
              <a:rPr lang="ru-RU" sz="900" i="1" dirty="0" smtClean="0"/>
              <a:t> </a:t>
            </a:r>
            <a:r>
              <a:rPr lang="ru-RU" sz="900" i="1" dirty="0" err="1"/>
              <a:t>aegypti</a:t>
            </a:r>
            <a:r>
              <a:rPr lang="ru-RU" sz="900" i="1" dirty="0"/>
              <a:t>.</a:t>
            </a:r>
            <a:endParaRPr lang="ru-RU" sz="900" i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244" y="3262233"/>
            <a:ext cx="1668178" cy="15932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6" descr="блоха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61660" y="1399375"/>
            <a:ext cx="1754254" cy="1398571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17148" y="4890612"/>
            <a:ext cx="341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Rubzovinema</a:t>
            </a:r>
            <a:r>
              <a:rPr lang="ru-RU" i="1" dirty="0" smtClean="0"/>
              <a:t> </a:t>
            </a:r>
            <a:r>
              <a:rPr lang="en-US" i="1" dirty="0" smtClean="0"/>
              <a:t>polyxenica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408986" y="3558706"/>
            <a:ext cx="194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Распространение нематод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42268" y="5514283"/>
            <a:ext cx="1190746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Геномный анализ показал </a:t>
            </a:r>
            <a:r>
              <a:rPr lang="ru-RU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двухкомпонентную систему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уникальную для родов </a:t>
            </a:r>
            <a:r>
              <a:rPr lang="ru-RU" sz="16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Photorhabdus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</a:t>
            </a:r>
            <a:r>
              <a:rPr lang="ru-RU" sz="16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Yersinia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Предполагается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что она играет важную роль во взаимоотношениях </a:t>
            </a:r>
            <a:r>
              <a:rPr lang="ru-RU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патоген-насекомое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Также выделены факторы обоих патогенов, которые </a:t>
            </a:r>
            <a:r>
              <a:rPr lang="ru-RU" sz="1600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экспрессируются</a:t>
            </a:r>
            <a:r>
              <a:rPr lang="ru-RU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при низких температурах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описаны общие </a:t>
            </a:r>
            <a:r>
              <a:rPr lang="ru-RU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метаболические пути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разложения веществ, которые могут использоваться для </a:t>
            </a:r>
            <a:r>
              <a:rPr lang="ru-RU" sz="16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получения питательных веществ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 кишечнике насекомых или </a:t>
            </a:r>
            <a:r>
              <a:rPr lang="ru-RU" sz="1600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гемолимфе</a:t>
            </a:r>
            <a:endParaRPr lang="ru-RU" sz="16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9" name="Picture 3" descr="D:\Users\Оглодин_Е_Г\Desktop\Для доклада директора\Очаги чумы СНГ (новая основа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73" y="1387685"/>
            <a:ext cx="5095253" cy="31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вал 13"/>
          <p:cNvSpPr/>
          <p:nvPr/>
        </p:nvSpPr>
        <p:spPr>
          <a:xfrm>
            <a:off x="3906175" y="2556769"/>
            <a:ext cx="88776" cy="8877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17399" y="2709169"/>
            <a:ext cx="88776" cy="8877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6500274" y="1853039"/>
            <a:ext cx="88776" cy="8877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709824" y="1761919"/>
            <a:ext cx="88776" cy="8877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980747" y="4520754"/>
            <a:ext cx="6230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Полигостальные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энтомопаразитические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нематоды на некоторых стадиях своего развития обитают в почве и активно взаимодействуют с почвенным сообществом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7856" y="4613613"/>
            <a:ext cx="264640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Виды симбионтов паразитических нематод обитающих в почве</a:t>
            </a:r>
          </a:p>
        </p:txBody>
      </p:sp>
      <p:pic>
        <p:nvPicPr>
          <p:cNvPr id="17" name="Picture 3" descr="D:\Parasitic-females-of-the-studied-nematode-species-a-Rubzovinema-sp-heterogeneous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4" t="4281" r="3990" b="4546"/>
          <a:stretch/>
        </p:blipFill>
        <p:spPr bwMode="auto">
          <a:xfrm>
            <a:off x="8567045" y="3274436"/>
            <a:ext cx="1561381" cy="15700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8823803" y="2806064"/>
            <a:ext cx="26323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Зараженность </a:t>
            </a:r>
            <a:r>
              <a:rPr lang="ru-RU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энтомопаразитическими</a:t>
            </a:r>
            <a:r>
              <a:rPr lang="ru-RU" sz="11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нематодами имаго блох</a:t>
            </a:r>
            <a:endParaRPr lang="ru-RU" sz="11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66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38194"/>
            <a:ext cx="9144000" cy="10946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31748" name="Заголовок 1"/>
          <p:cNvSpPr>
            <a:spLocks noGrp="1"/>
          </p:cNvSpPr>
          <p:nvPr>
            <p:ph type="title"/>
          </p:nvPr>
        </p:nvSpPr>
        <p:spPr>
          <a:xfrm>
            <a:off x="1004603" y="100015"/>
            <a:ext cx="10082783" cy="1143000"/>
          </a:xfrm>
        </p:spPr>
        <p:txBody>
          <a:bodyPr/>
          <a:lstStyle/>
          <a:p>
            <a:pPr eaLnBrk="1" hangingPunct="1"/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Основные этапы изучения возбудителя чумы</a:t>
            </a:r>
            <a:b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</a:b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(микробиологические, биохимические, иммунологические) </a:t>
            </a: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1749" name="Содержимое 2"/>
          <p:cNvSpPr>
            <a:spLocks noGrp="1"/>
          </p:cNvSpPr>
          <p:nvPr>
            <p:ph idx="1"/>
          </p:nvPr>
        </p:nvSpPr>
        <p:spPr>
          <a:xfrm>
            <a:off x="2512414" y="1400176"/>
            <a:ext cx="8329612" cy="4900613"/>
          </a:xfrm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ru-RU" altLang="ru-RU" sz="2800" dirty="0">
                <a:latin typeface="Bahnschrift Light" panose="020B0502040204020203" pitchFamily="34" charset="0"/>
              </a:rPr>
              <a:t>1894 г. - открытие возбудителя  </a:t>
            </a:r>
          </a:p>
          <a:p>
            <a:pPr eaLnBrk="1" hangingPunct="1"/>
            <a:r>
              <a:rPr lang="ru-RU" altLang="ru-RU" sz="2800" dirty="0">
                <a:latin typeface="Bahnschrift Light" panose="020B0502040204020203" pitchFamily="34" charset="0"/>
              </a:rPr>
              <a:t>1894-1928 гг. изучение свойств возбудителя чумы</a:t>
            </a:r>
          </a:p>
          <a:p>
            <a:pPr eaLnBrk="1" hangingPunct="1"/>
            <a:r>
              <a:rPr lang="ru-RU" altLang="ru-RU" sz="2800" dirty="0">
                <a:latin typeface="Bahnschrift Light" panose="020B0502040204020203" pitchFamily="34" charset="0"/>
              </a:rPr>
              <a:t>1928-1947 гг. – создание средств и методов диагностики и специфической профилактики </a:t>
            </a:r>
          </a:p>
          <a:p>
            <a:pPr eaLnBrk="1" hangingPunct="1"/>
            <a:r>
              <a:rPr lang="ru-RU" altLang="ru-RU" sz="2800" dirty="0">
                <a:latin typeface="Bahnschrift Light" panose="020B0502040204020203" pitchFamily="34" charset="0"/>
              </a:rPr>
              <a:t>1947-1980 гг. – открытие </a:t>
            </a:r>
            <a:r>
              <a:rPr lang="ru-RU" altLang="ru-RU" sz="2800" dirty="0" err="1">
                <a:latin typeface="Bahnschrift Light" panose="020B0502040204020203" pitchFamily="34" charset="0"/>
              </a:rPr>
              <a:t>видоспецифичных</a:t>
            </a:r>
            <a:r>
              <a:rPr lang="ru-RU" altLang="ru-RU" sz="2800" dirty="0">
                <a:latin typeface="Bahnschrift Light" panose="020B0502040204020203" pitchFamily="34" charset="0"/>
              </a:rPr>
              <a:t> антигенов и факторов патогенности </a:t>
            </a:r>
          </a:p>
          <a:p>
            <a:pPr eaLnBrk="1" hangingPunct="1"/>
            <a:r>
              <a:rPr lang="ru-RU" altLang="ru-RU" sz="2800" dirty="0">
                <a:latin typeface="Bahnschrift Light" panose="020B0502040204020203" pitchFamily="34" charset="0"/>
              </a:rPr>
              <a:t>1980  г.– открытие </a:t>
            </a:r>
            <a:r>
              <a:rPr lang="ru-RU" altLang="ru-RU" sz="2800" dirty="0" err="1">
                <a:latin typeface="Bahnschrift Light" panose="020B0502040204020203" pitchFamily="34" charset="0"/>
              </a:rPr>
              <a:t>внехромосомных</a:t>
            </a:r>
            <a:r>
              <a:rPr lang="ru-RU" altLang="ru-RU" sz="2800" dirty="0">
                <a:latin typeface="Bahnschrift Light" panose="020B0502040204020203" pitchFamily="34" charset="0"/>
              </a:rPr>
              <a:t> </a:t>
            </a:r>
            <a:r>
              <a:rPr lang="ru-RU" altLang="ru-RU" sz="2800" dirty="0" err="1">
                <a:latin typeface="Bahnschrift Light" panose="020B0502040204020203" pitchFamily="34" charset="0"/>
              </a:rPr>
              <a:t>репликонов</a:t>
            </a:r>
            <a:r>
              <a:rPr lang="ru-RU" altLang="ru-RU" sz="2800" dirty="0">
                <a:latin typeface="Bahnschrift Light" panose="020B0502040204020203" pitchFamily="34" charset="0"/>
              </a:rPr>
              <a:t> (</a:t>
            </a:r>
            <a:r>
              <a:rPr lang="ru-RU" altLang="ru-RU" sz="2800" dirty="0" err="1">
                <a:latin typeface="Bahnschrift Light" panose="020B0502040204020203" pitchFamily="34" charset="0"/>
              </a:rPr>
              <a:t>плазмид</a:t>
            </a:r>
            <a:r>
              <a:rPr lang="ru-RU" altLang="ru-RU" sz="2800" dirty="0">
                <a:latin typeface="Bahnschrift Light" panose="020B0502040204020203" pitchFamily="34" charset="0"/>
              </a:rPr>
              <a:t>)</a:t>
            </a:r>
          </a:p>
          <a:p>
            <a:pPr eaLnBrk="1" hangingPunct="1"/>
            <a:endParaRPr lang="ru-RU" altLang="ru-RU" sz="2800" dirty="0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0" y="1243015"/>
            <a:ext cx="1852034" cy="260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4" y="4914238"/>
            <a:ext cx="1594621" cy="1193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430" y="3850483"/>
            <a:ext cx="2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А. </a:t>
            </a:r>
            <a:r>
              <a:rPr lang="ru-RU" dirty="0" err="1" smtClean="0"/>
              <a:t>Иерсен</a:t>
            </a:r>
            <a:r>
              <a:rPr lang="ru-RU" dirty="0" smtClean="0"/>
              <a:t>,  1894 г.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388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Phylogenetic tree of Tylenchida, inferred from SSU-ITS1-5.8S-LSU rDNA... |  Download Scientific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898" y="1264251"/>
            <a:ext cx="2360732" cy="31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181" y="1325744"/>
            <a:ext cx="1681560" cy="1606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D:\Parasitic-females-of-the-studied-nematode-species-a-Rubzovinema-sp-heterogeneou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99" y="1274679"/>
            <a:ext cx="1736483" cy="1722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570155" y="2934425"/>
            <a:ext cx="3687979" cy="70769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en-US" sz="1333" b="1" i="1" u="sng" dirty="0">
                <a:latin typeface="Arial" panose="020B0604020202020204" pitchFamily="34" charset="0"/>
                <a:cs typeface="Arial" panose="020B0604020202020204" pitchFamily="34" charset="0"/>
              </a:rPr>
              <a:t>Rubzovinema</a:t>
            </a:r>
            <a:r>
              <a:rPr lang="ru-RU" sz="1333" b="1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33" b="1" i="1" u="sng" dirty="0">
                <a:latin typeface="Arial" panose="020B0604020202020204" pitchFamily="34" charset="0"/>
                <a:cs typeface="Arial" panose="020B0604020202020204" pitchFamily="34" charset="0"/>
              </a:rPr>
              <a:t>polyxenica</a:t>
            </a:r>
            <a:r>
              <a:rPr lang="en-US" sz="1333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333" b="1" i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333" b="1" dirty="0" err="1">
                <a:latin typeface="Arial" panose="020B0604020202020204" pitchFamily="34" charset="0"/>
                <a:cs typeface="Arial" panose="020B0604020202020204" pitchFamily="34" charset="0"/>
              </a:rPr>
              <a:t>полигостальная</a:t>
            </a:r>
            <a:r>
              <a:rPr lang="ru-RU" sz="1333" b="1" dirty="0">
                <a:latin typeface="Arial" panose="020B0604020202020204" pitchFamily="34" charset="0"/>
                <a:cs typeface="Arial" panose="020B0604020202020204" pitchFamily="34" charset="0"/>
              </a:rPr>
              <a:t> нематода поражает 6 видов блох/личинок</a:t>
            </a:r>
            <a:r>
              <a:rPr lang="ru-RU" sz="1333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1331" y="5343004"/>
            <a:ext cx="9450596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Энтомопатогенные нематоды на некоторых стадиях своего развития обитают в почве и активно взаимодействуют с почвенным </a:t>
            </a:r>
            <a:r>
              <a:rPr lang="ru-RU" sz="2400" b="1" dirty="0"/>
              <a:t>сообществом, что приводит к их заражению бактериями. </a:t>
            </a:r>
          </a:p>
          <a:p>
            <a:pPr>
              <a:lnSpc>
                <a:spcPct val="80000"/>
              </a:lnSpc>
            </a:pPr>
            <a:r>
              <a:rPr lang="ru-RU" altLang="ru-RU" sz="2400" b="1" dirty="0">
                <a:latin typeface="Calibri" panose="020F0502020204030204" pitchFamily="34" charset="0"/>
                <a:ea typeface="Calibri" pitchFamily="34" charset="0"/>
                <a:cs typeface="Calibri" panose="020F0502020204030204" pitchFamily="34" charset="0"/>
              </a:rPr>
              <a:t>Зараженность энтомопатогенными нематодами в популяции блох может достигать 40%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2" name="Picture 4" descr="D:\Users\__728B~1\AppData\Local\Temp\siphonaptera_Siphonaptera_1275586038350184_1_1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12" y="4424003"/>
            <a:ext cx="697973" cy="5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__728B~1\AppData\Local\Temp\siphonaptera_Siphonaptera_1275586586690165_1_1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157" y="4383617"/>
            <a:ext cx="598539" cy="5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:\Users\__728B~1\AppData\Local\Temp\siphonaptera_Siphonaptera_1275504875897934_1_1.jp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69" y="4398907"/>
            <a:ext cx="571896" cy="55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Ученые нашли генетические различия между подвидами опасной сусличьей блохи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2400"/>
          </a:p>
        </p:txBody>
      </p:sp>
      <p:pic>
        <p:nvPicPr>
          <p:cNvPr id="12301" name="Picture 13" descr="D:\Users\__728B~1\AppData\Local\Temp\index.jp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49" y="4382193"/>
            <a:ext cx="703743" cy="50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Как избавиться от земляных блох в доме, квартире народными средствами | WDAY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826" y="4411041"/>
            <a:ext cx="531220" cy="4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БЛОХИ - это что такое БЛОХИ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69" y="4459193"/>
            <a:ext cx="610951" cy="4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064247" y="4905159"/>
            <a:ext cx="1016112" cy="45358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67" i="1" dirty="0"/>
              <a:t>A. </a:t>
            </a:r>
            <a:r>
              <a:rPr lang="en-US" sz="1467" i="1" dirty="0" err="1"/>
              <a:t>primaris</a:t>
            </a:r>
            <a:endParaRPr lang="ru-RU" sz="1467" i="1" dirty="0"/>
          </a:p>
          <a:p>
            <a:pPr>
              <a:lnSpc>
                <a:spcPct val="80000"/>
              </a:lnSpc>
            </a:pPr>
            <a:r>
              <a:rPr lang="en-US" sz="1467" i="1" dirty="0" err="1"/>
              <a:t>primaris</a:t>
            </a:r>
            <a:endParaRPr lang="ru-RU" sz="1467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16629" y="4871493"/>
            <a:ext cx="1303496" cy="54386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67" i="1" dirty="0"/>
              <a:t>R. li transbaicalica</a:t>
            </a:r>
            <a:endParaRPr lang="ru-RU" sz="1467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698446" y="4877503"/>
            <a:ext cx="1045158" cy="31810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sz="1467" i="1" dirty="0"/>
              <a:t>R. dahurica</a:t>
            </a:r>
            <a:endParaRPr lang="ru-RU" sz="1467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644734" y="4886089"/>
            <a:ext cx="1195712" cy="31810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pt-BR" sz="1467" i="1" dirty="0"/>
              <a:t>C. tesquorum</a:t>
            </a:r>
            <a:endParaRPr lang="ru-RU" sz="1467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667883" y="4877503"/>
            <a:ext cx="910699" cy="31810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pt-BR" sz="1467" i="1" dirty="0"/>
              <a:t>А. rossica</a:t>
            </a:r>
            <a:endParaRPr lang="ru-RU" sz="1467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08918" y="4886089"/>
            <a:ext cx="1074333" cy="31810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pt-BR" sz="1467" i="1" dirty="0"/>
              <a:t>C. secundus</a:t>
            </a:r>
            <a:endParaRPr lang="ru-RU" sz="1467" i="1" dirty="0"/>
          </a:p>
        </p:txBody>
      </p:sp>
      <p:cxnSp>
        <p:nvCxnSpPr>
          <p:cNvPr id="20" name="Прямая со стрелкой 19"/>
          <p:cNvCxnSpPr>
            <a:stCxn id="3" idx="2"/>
            <a:endCxn id="12292" idx="0"/>
          </p:cNvCxnSpPr>
          <p:nvPr/>
        </p:nvCxnSpPr>
        <p:spPr>
          <a:xfrm flipH="1">
            <a:off x="4661899" y="3642311"/>
            <a:ext cx="1752245" cy="7816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" idx="2"/>
            <a:endCxn id="12298" idx="0"/>
          </p:cNvCxnSpPr>
          <p:nvPr/>
        </p:nvCxnSpPr>
        <p:spPr>
          <a:xfrm flipH="1">
            <a:off x="5476717" y="3642311"/>
            <a:ext cx="937427" cy="756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3" idx="2"/>
            <a:endCxn id="12293" idx="0"/>
          </p:cNvCxnSpPr>
          <p:nvPr/>
        </p:nvCxnSpPr>
        <p:spPr>
          <a:xfrm flipH="1">
            <a:off x="6254427" y="3642312"/>
            <a:ext cx="159717" cy="741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" idx="2"/>
            <a:endCxn id="12301" idx="0"/>
          </p:cNvCxnSpPr>
          <p:nvPr/>
        </p:nvCxnSpPr>
        <p:spPr>
          <a:xfrm>
            <a:off x="6414145" y="3642311"/>
            <a:ext cx="760676" cy="7398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" idx="2"/>
            <a:endCxn id="12303" idx="0"/>
          </p:cNvCxnSpPr>
          <p:nvPr/>
        </p:nvCxnSpPr>
        <p:spPr>
          <a:xfrm>
            <a:off x="6414145" y="3642311"/>
            <a:ext cx="1566292" cy="7687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3" idx="2"/>
            <a:endCxn id="12305" idx="0"/>
          </p:cNvCxnSpPr>
          <p:nvPr/>
        </p:nvCxnSpPr>
        <p:spPr>
          <a:xfrm>
            <a:off x="6414145" y="3642312"/>
            <a:ext cx="2324100" cy="8168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9619430" y="1410837"/>
            <a:ext cx="757763" cy="130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33725" y="48159"/>
            <a:ext cx="10972800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400" b="1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Полигостальная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нематода </a:t>
            </a:r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Rubzovinema</a:t>
            </a:r>
            <a:r>
              <a:rPr lang="ru-RU" sz="2400" b="1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polyxenica</a:t>
            </a:r>
            <a:r>
              <a:rPr lang="ru-RU" sz="2400" b="1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- 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кандидат на перенос биопленок  чумы в блох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FD812-591F-4242-BD26-3F3EE81E7101}" type="slidenum">
              <a:rPr lang="ru-RU" altLang="ru-RU" smtClean="0"/>
              <a:pPr/>
              <a:t>20</a:t>
            </a:fld>
            <a:endParaRPr lang="ru-RU" alt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20717" y="4142580"/>
            <a:ext cx="378952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1200" dirty="0" smtClean="0">
                <a:ea typeface="Calibri" pitchFamily="34" charset="0"/>
                <a:cs typeface="Arial" panose="020B0604020202020204" pitchFamily="34" charset="0"/>
              </a:rPr>
              <a:t>Стадии развития нематод, переживающие состояние </a:t>
            </a:r>
            <a:r>
              <a:rPr lang="ru-RU" altLang="ru-RU" sz="1200" dirty="0" err="1" smtClean="0">
                <a:ea typeface="Calibri" pitchFamily="34" charset="0"/>
                <a:cs typeface="Arial" panose="020B0604020202020204" pitchFamily="34" charset="0"/>
              </a:rPr>
              <a:t>гипобиоза</a:t>
            </a:r>
            <a:r>
              <a:rPr lang="ru-RU" altLang="ru-RU" sz="1200" dirty="0" smtClean="0">
                <a:ea typeface="Calibri" pitchFamily="34" charset="0"/>
                <a:cs typeface="Arial" panose="020B0604020202020204" pitchFamily="34" charset="0"/>
              </a:rPr>
              <a:t> </a:t>
            </a:r>
            <a:endParaRPr lang="ru-RU" sz="1200" dirty="0"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65778" y="4510763"/>
            <a:ext cx="2685672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Определение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систематического положения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Rubzovinema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основе секвенирования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рибосомного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оперона и биоинформационного анализа (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Koshel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et al., 2014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Оглодин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 и др., 2018)</a:t>
            </a:r>
          </a:p>
          <a:p>
            <a:pPr>
              <a:lnSpc>
                <a:spcPct val="80000"/>
              </a:lnSpc>
            </a:pPr>
            <a:endParaRPr lang="ru-RU" sz="1600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307975" y="7539475"/>
            <a:ext cx="13227915" cy="17334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</a:rPr>
              <a:t>Геномный анализ показал </a:t>
            </a:r>
            <a:r>
              <a:rPr lang="ru-RU" sz="2133" u="sng" dirty="0">
                <a:solidFill>
                  <a:schemeClr val="bg1"/>
                </a:solidFill>
              </a:rPr>
              <a:t>двухкомпонентную систему</a:t>
            </a:r>
            <a:r>
              <a:rPr lang="ru-RU" sz="2133" dirty="0">
                <a:solidFill>
                  <a:schemeClr val="bg1"/>
                </a:solidFill>
              </a:rPr>
              <a:t>, уникальную для родов </a:t>
            </a:r>
            <a:r>
              <a:rPr lang="ru-RU" sz="2133" b="1" i="1" dirty="0" err="1">
                <a:solidFill>
                  <a:schemeClr val="bg1"/>
                </a:solidFill>
              </a:rPr>
              <a:t>Photorhabdus</a:t>
            </a:r>
            <a:r>
              <a:rPr lang="ru-RU" sz="2133" dirty="0">
                <a:solidFill>
                  <a:schemeClr val="bg1"/>
                </a:solidFill>
              </a:rPr>
              <a:t> и </a:t>
            </a:r>
            <a:r>
              <a:rPr lang="ru-RU" sz="2133" b="1" i="1" dirty="0">
                <a:solidFill>
                  <a:schemeClr val="bg1"/>
                </a:solidFill>
              </a:rPr>
              <a:t>Yersinia</a:t>
            </a:r>
            <a:r>
              <a:rPr lang="ru-RU" sz="2133" dirty="0">
                <a:solidFill>
                  <a:schemeClr val="bg1"/>
                </a:solidFill>
              </a:rPr>
              <a:t>. Предполагается, что она играет важную роль во взаимоотношениях </a:t>
            </a:r>
            <a:r>
              <a:rPr lang="ru-RU" sz="2133" u="sng" dirty="0">
                <a:solidFill>
                  <a:schemeClr val="bg1"/>
                </a:solidFill>
              </a:rPr>
              <a:t>патоген-насекомое</a:t>
            </a:r>
            <a:r>
              <a:rPr lang="ru-RU" sz="2133" dirty="0">
                <a:solidFill>
                  <a:schemeClr val="bg1"/>
                </a:solidFill>
              </a:rPr>
              <a:t>. Также выделены факторы обоих патогенов, которые </a:t>
            </a:r>
            <a:r>
              <a:rPr lang="ru-RU" sz="2133" u="sng" dirty="0" err="1">
                <a:solidFill>
                  <a:schemeClr val="bg1"/>
                </a:solidFill>
              </a:rPr>
              <a:t>экспрессируются</a:t>
            </a:r>
            <a:r>
              <a:rPr lang="ru-RU" sz="2133" u="sng" dirty="0">
                <a:solidFill>
                  <a:schemeClr val="bg1"/>
                </a:solidFill>
              </a:rPr>
              <a:t> при низких температурах</a:t>
            </a:r>
            <a:r>
              <a:rPr lang="ru-RU" sz="2133" dirty="0">
                <a:solidFill>
                  <a:schemeClr val="bg1"/>
                </a:solidFill>
              </a:rPr>
              <a:t>, описаны общие </a:t>
            </a:r>
            <a:r>
              <a:rPr lang="ru-RU" sz="2133" u="sng" dirty="0">
                <a:solidFill>
                  <a:schemeClr val="bg1"/>
                </a:solidFill>
              </a:rPr>
              <a:t>метаболические пути </a:t>
            </a:r>
            <a:r>
              <a:rPr lang="ru-RU" sz="2133" dirty="0">
                <a:solidFill>
                  <a:schemeClr val="bg1"/>
                </a:solidFill>
              </a:rPr>
              <a:t>разложения веществ, которые могут использоваться для </a:t>
            </a:r>
            <a:r>
              <a:rPr lang="ru-RU" sz="2133" u="sng" dirty="0">
                <a:solidFill>
                  <a:schemeClr val="bg1"/>
                </a:solidFill>
              </a:rPr>
              <a:t>получения питательных веществ</a:t>
            </a:r>
            <a:r>
              <a:rPr lang="ru-RU" sz="2133" dirty="0">
                <a:solidFill>
                  <a:schemeClr val="bg1"/>
                </a:solidFill>
              </a:rPr>
              <a:t> в кишечнике насекомых или </a:t>
            </a:r>
            <a:r>
              <a:rPr lang="ru-RU" sz="2133" u="sng" dirty="0" err="1">
                <a:solidFill>
                  <a:schemeClr val="bg1"/>
                </a:solidFill>
              </a:rPr>
              <a:t>гемолимфе</a:t>
            </a:r>
            <a:endParaRPr lang="ru-RU" sz="2133" u="sng" dirty="0">
              <a:solidFill>
                <a:schemeClr val="bg1"/>
              </a:solidFill>
            </a:endParaRPr>
          </a:p>
        </p:txBody>
      </p:sp>
      <p:pic>
        <p:nvPicPr>
          <p:cNvPr id="49" name="Picture 6" descr="D:\13071_2021_4953_Fig3_HTML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53662"/>
            <a:ext cx="3926305" cy="28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0" y="1379220"/>
            <a:ext cx="12192000" cy="1381733"/>
          </a:xfrm>
          <a:prstGeom prst="rect">
            <a:avLst/>
          </a:prstGeom>
          <a:solidFill>
            <a:srgbClr val="F1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4267" dirty="0">
                <a:solidFill>
                  <a:schemeClr val="tx1"/>
                </a:solidFill>
              </a:rPr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2760954"/>
            <a:ext cx="12192000" cy="1699916"/>
          </a:xfrm>
          <a:prstGeom prst="rect">
            <a:avLst/>
          </a:prstGeom>
          <a:solidFill>
            <a:srgbClr val="E2D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4267" dirty="0">
                <a:solidFill>
                  <a:schemeClr val="tx1"/>
                </a:solidFill>
              </a:rPr>
              <a:t>2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4460869"/>
            <a:ext cx="12192000" cy="2250483"/>
          </a:xfrm>
          <a:prstGeom prst="rect">
            <a:avLst/>
          </a:prstGeom>
          <a:solidFill>
            <a:srgbClr val="C4B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4267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961" y="151581"/>
            <a:ext cx="10972800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Перспективы использования геномных технологий в исследовании уровней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взаимодействия возбудителя чумы с паразитарной системой природных очагов чумы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7F89B-0276-405F-A8BF-6523419E173D}" type="slidenum">
              <a:rPr lang="ru-RU" altLang="ru-RU" smtClean="0"/>
              <a:pPr/>
              <a:t>21</a:t>
            </a:fld>
            <a:endParaRPr lang="ru-RU" altLang="ru-RU"/>
          </a:p>
        </p:txBody>
      </p:sp>
      <p:sp>
        <p:nvSpPr>
          <p:cNvPr id="20" name="TextBox 19"/>
          <p:cNvSpPr txBox="1"/>
          <p:nvPr/>
        </p:nvSpPr>
        <p:spPr>
          <a:xfrm>
            <a:off x="3172067" y="1379219"/>
            <a:ext cx="6008448" cy="3181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1467" b="1" dirty="0"/>
              <a:t>Эпидемии и спорадические вспышки</a:t>
            </a: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90" y="1666103"/>
            <a:ext cx="603020" cy="91553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81" y="1657034"/>
            <a:ext cx="603020" cy="91553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6" name="TextBox 55"/>
          <p:cNvSpPr txBox="1"/>
          <p:nvPr/>
        </p:nvSpPr>
        <p:spPr>
          <a:xfrm>
            <a:off x="7346327" y="2203639"/>
            <a:ext cx="1127368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1467" b="1" dirty="0"/>
              <a:t>пневмония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66" y="1705507"/>
            <a:ext cx="708447" cy="7857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91" y="1679098"/>
            <a:ext cx="905389" cy="793631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7475757" y="2142863"/>
            <a:ext cx="862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0" idx="3"/>
          </p:cNvCxnSpPr>
          <p:nvPr/>
        </p:nvCxnSpPr>
        <p:spPr>
          <a:xfrm flipV="1">
            <a:off x="5378981" y="1882649"/>
            <a:ext cx="1143015" cy="193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 descr="Фото"/>
          <p:cNvPicPr/>
          <p:nvPr/>
        </p:nvPicPr>
        <p:blipFill>
          <a:blip r:embed="rId6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342" y="3725519"/>
            <a:ext cx="65722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01" y="5140070"/>
            <a:ext cx="1203160" cy="699437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80" y="2644932"/>
            <a:ext cx="626837" cy="526445"/>
          </a:xfrm>
          <a:prstGeom prst="rect">
            <a:avLst/>
          </a:prstGeom>
        </p:spPr>
      </p:pic>
      <p:cxnSp>
        <p:nvCxnSpPr>
          <p:cNvPr id="64" name="Прямая со стрелкой 63"/>
          <p:cNvCxnSpPr/>
          <p:nvPr/>
        </p:nvCxnSpPr>
        <p:spPr>
          <a:xfrm>
            <a:off x="5512632" y="3025377"/>
            <a:ext cx="1433285" cy="6638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endCxn id="62" idx="1"/>
          </p:cNvCxnSpPr>
          <p:nvPr/>
        </p:nvCxnSpPr>
        <p:spPr>
          <a:xfrm flipV="1">
            <a:off x="7667033" y="2908155"/>
            <a:ext cx="844348" cy="7120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6213277" y="2864278"/>
            <a:ext cx="1719427" cy="81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2" descr="FleaatclosedquartersUnBlocked"/>
          <p:cNvPicPr>
            <a:picLocks noChangeAspect="1" noChangeArrowheads="1"/>
          </p:cNvPicPr>
          <p:nvPr/>
        </p:nvPicPr>
        <p:blipFill rotWithShape="1">
          <a:blip r:embed="rId9" cstate="print">
            <a:lum bright="6000" contrast="6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98113" l="1875" r="99375">
                        <a14:foregroundMark x1="75625" y1="87736" x2="75625" y2="87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445"/>
          <a:stretch/>
        </p:blipFill>
        <p:spPr bwMode="auto">
          <a:xfrm>
            <a:off x="3891017" y="2594541"/>
            <a:ext cx="715355" cy="51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Прямая со стрелкой 74"/>
          <p:cNvCxnSpPr>
            <a:stCxn id="74" idx="3"/>
            <a:endCxn id="58" idx="1"/>
          </p:cNvCxnSpPr>
          <p:nvPr/>
        </p:nvCxnSpPr>
        <p:spPr>
          <a:xfrm flipV="1">
            <a:off x="4606372" y="2760953"/>
            <a:ext cx="665859" cy="909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>
            <a:cxnSpLocks/>
            <a:stCxn id="74" idx="0"/>
          </p:cNvCxnSpPr>
          <p:nvPr/>
        </p:nvCxnSpPr>
        <p:spPr>
          <a:xfrm flipV="1">
            <a:off x="4248695" y="2075913"/>
            <a:ext cx="148291" cy="5186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Рисунок 8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46" y="2561664"/>
            <a:ext cx="652477" cy="54797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247352" y="2909598"/>
            <a:ext cx="1362837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1467" b="1" dirty="0"/>
              <a:t>эпизоотии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55086" y="3025379"/>
            <a:ext cx="1362837" cy="3181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1467" b="1" dirty="0"/>
              <a:t>энзоотии</a:t>
            </a:r>
          </a:p>
        </p:txBody>
      </p:sp>
      <p:cxnSp>
        <p:nvCxnSpPr>
          <p:cNvPr id="94" name="Прямая со стрелкой 93"/>
          <p:cNvCxnSpPr>
            <a:endCxn id="62" idx="3"/>
          </p:cNvCxnSpPr>
          <p:nvPr/>
        </p:nvCxnSpPr>
        <p:spPr>
          <a:xfrm flipH="1" flipV="1">
            <a:off x="9138218" y="2908156"/>
            <a:ext cx="811573" cy="78109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/>
          <p:cNvCxnSpPr>
            <a:endCxn id="83" idx="2"/>
          </p:cNvCxnSpPr>
          <p:nvPr/>
        </p:nvCxnSpPr>
        <p:spPr>
          <a:xfrm flipV="1">
            <a:off x="10336504" y="3109643"/>
            <a:ext cx="514880" cy="60330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 стрелкой 99"/>
          <p:cNvCxnSpPr>
            <a:stCxn id="83" idx="1"/>
          </p:cNvCxnSpPr>
          <p:nvPr/>
        </p:nvCxnSpPr>
        <p:spPr>
          <a:xfrm flipH="1" flipV="1">
            <a:off x="9227113" y="2806434"/>
            <a:ext cx="1298033" cy="292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Рисунок 10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8564">
            <a:off x="8969965" y="4925641"/>
            <a:ext cx="683780" cy="85472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538259" y="4414260"/>
            <a:ext cx="977795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Y. pestis</a:t>
            </a:r>
            <a:endParaRPr lang="ru-RU" sz="16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923795" y="3972664"/>
            <a:ext cx="977795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Y. pestis</a:t>
            </a:r>
            <a:endParaRPr lang="ru-RU" sz="16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08" name="Прямая со стрелкой 107"/>
          <p:cNvCxnSpPr>
            <a:endCxn id="60" idx="2"/>
          </p:cNvCxnSpPr>
          <p:nvPr/>
        </p:nvCxnSpPr>
        <p:spPr>
          <a:xfrm flipV="1">
            <a:off x="10134285" y="4344643"/>
            <a:ext cx="37671" cy="57658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Объект 110"/>
          <p:cNvGraphicFramePr>
            <a:graphicFrameLocks noChangeAspect="1"/>
          </p:cNvGraphicFramePr>
          <p:nvPr>
            <p:extLst/>
          </p:nvPr>
        </p:nvGraphicFramePr>
        <p:xfrm>
          <a:off x="5117541" y="6109340"/>
          <a:ext cx="673303" cy="33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CorelDRAW" r:id="rId14" imgW="2204346" imgH="1084115" progId="CorelDraw.Graphic.18">
                  <p:embed/>
                </p:oleObj>
              </mc:Choice>
              <mc:Fallback>
                <p:oleObj name="CorelDRAW" r:id="rId14" imgW="2204346" imgH="1084115" progId="CorelDraw.Graphic.18">
                  <p:embed/>
                  <p:pic>
                    <p:nvPicPr>
                      <p:cNvPr id="111" name="Объект 1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17541" y="6109340"/>
                        <a:ext cx="673303" cy="33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" name="Picture 2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43" y="4307060"/>
            <a:ext cx="1058152" cy="52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31" y="3809582"/>
            <a:ext cx="355588" cy="88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8" name="Прямая со стрелкой 117"/>
          <p:cNvCxnSpPr/>
          <p:nvPr/>
        </p:nvCxnSpPr>
        <p:spPr>
          <a:xfrm flipH="1" flipV="1">
            <a:off x="7980337" y="4630147"/>
            <a:ext cx="844463" cy="6768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 стрелкой 119"/>
          <p:cNvCxnSpPr>
            <a:stCxn id="114" idx="1"/>
            <a:endCxn id="115" idx="3"/>
          </p:cNvCxnSpPr>
          <p:nvPr/>
        </p:nvCxnSpPr>
        <p:spPr>
          <a:xfrm flipH="1" flipV="1">
            <a:off x="6362219" y="4251620"/>
            <a:ext cx="677824" cy="31658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 стрелкой 121"/>
          <p:cNvCxnSpPr/>
          <p:nvPr/>
        </p:nvCxnSpPr>
        <p:spPr>
          <a:xfrm flipH="1">
            <a:off x="6521995" y="3822195"/>
            <a:ext cx="591511" cy="3668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 стрелкой 123"/>
          <p:cNvCxnSpPr>
            <a:stCxn id="115" idx="0"/>
          </p:cNvCxnSpPr>
          <p:nvPr/>
        </p:nvCxnSpPr>
        <p:spPr>
          <a:xfrm flipH="1" flipV="1">
            <a:off x="5321858" y="3022931"/>
            <a:ext cx="862567" cy="78665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7" name="Объект 126"/>
          <p:cNvGraphicFramePr>
            <a:graphicFrameLocks noChangeAspect="1"/>
          </p:cNvGraphicFramePr>
          <p:nvPr>
            <p:extLst/>
          </p:nvPr>
        </p:nvGraphicFramePr>
        <p:xfrm>
          <a:off x="5688917" y="6161600"/>
          <a:ext cx="673303" cy="33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CorelDRAW" r:id="rId18" imgW="2204346" imgH="1084115" progId="CorelDraw.Graphic.18">
                  <p:embed/>
                </p:oleObj>
              </mc:Choice>
              <mc:Fallback>
                <p:oleObj name="CorelDRAW" r:id="rId18" imgW="2204346" imgH="1084115" progId="CorelDraw.Graphic.18">
                  <p:embed/>
                  <p:pic>
                    <p:nvPicPr>
                      <p:cNvPr id="127" name="Объект 12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88917" y="6161600"/>
                        <a:ext cx="673303" cy="33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Объект 128"/>
          <p:cNvGraphicFramePr>
            <a:graphicFrameLocks noChangeAspect="1"/>
          </p:cNvGraphicFramePr>
          <p:nvPr>
            <p:extLst/>
          </p:nvPr>
        </p:nvGraphicFramePr>
        <p:xfrm>
          <a:off x="4490650" y="6150410"/>
          <a:ext cx="673303" cy="33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CorelDRAW" r:id="rId19" imgW="2204346" imgH="1084115" progId="CorelDraw.Graphic.18">
                  <p:embed/>
                </p:oleObj>
              </mc:Choice>
              <mc:Fallback>
                <p:oleObj name="CorelDRAW" r:id="rId19" imgW="2204346" imgH="1084115" progId="CorelDraw.Graphic.18">
                  <p:embed/>
                  <p:pic>
                    <p:nvPicPr>
                      <p:cNvPr id="129" name="Объект 1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90650" y="6150410"/>
                        <a:ext cx="673303" cy="33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Объект 129"/>
          <p:cNvGraphicFramePr>
            <a:graphicFrameLocks noChangeAspect="1"/>
          </p:cNvGraphicFramePr>
          <p:nvPr>
            <p:extLst/>
          </p:nvPr>
        </p:nvGraphicFramePr>
        <p:xfrm>
          <a:off x="4486965" y="6171125"/>
          <a:ext cx="331683" cy="17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CorelDRAW" r:id="rId20" imgW="606440" imgH="318101" progId="CorelDraw.Graphic.18">
                  <p:embed/>
                </p:oleObj>
              </mc:Choice>
              <mc:Fallback>
                <p:oleObj name="CorelDRAW" r:id="rId20" imgW="606440" imgH="318101" progId="CorelDraw.Graphic.18">
                  <p:embed/>
                  <p:pic>
                    <p:nvPicPr>
                      <p:cNvPr id="130" name="Объект 129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86965" y="6171125"/>
                        <a:ext cx="331683" cy="17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Прямая со стрелкой 130"/>
          <p:cNvCxnSpPr>
            <a:stCxn id="127" idx="3"/>
            <a:endCxn id="151" idx="1"/>
          </p:cNvCxnSpPr>
          <p:nvPr/>
        </p:nvCxnSpPr>
        <p:spPr>
          <a:xfrm flipV="1">
            <a:off x="6362219" y="6254141"/>
            <a:ext cx="1265660" cy="729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136"/>
          <p:cNvCxnSpPr/>
          <p:nvPr/>
        </p:nvCxnSpPr>
        <p:spPr>
          <a:xfrm flipV="1">
            <a:off x="6092961" y="2402398"/>
            <a:ext cx="541436" cy="119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/>
          <p:nvPr/>
        </p:nvCxnSpPr>
        <p:spPr>
          <a:xfrm>
            <a:off x="7026465" y="2359687"/>
            <a:ext cx="1433315" cy="4467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/>
          <p:cNvCxnSpPr/>
          <p:nvPr/>
        </p:nvCxnSpPr>
        <p:spPr>
          <a:xfrm flipV="1">
            <a:off x="4578037" y="2203639"/>
            <a:ext cx="1869193" cy="4412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234357" y="5824164"/>
            <a:ext cx="1278851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ферменты</a:t>
            </a: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86" y="5410757"/>
            <a:ext cx="480119" cy="432107"/>
          </a:xfrm>
          <a:prstGeom prst="rect">
            <a:avLst/>
          </a:prstGeom>
        </p:spPr>
      </p:pic>
      <p:cxnSp>
        <p:nvCxnSpPr>
          <p:cNvPr id="149" name="Прямая со стрелкой 148"/>
          <p:cNvCxnSpPr/>
          <p:nvPr/>
        </p:nvCxnSpPr>
        <p:spPr>
          <a:xfrm flipH="1" flipV="1">
            <a:off x="9716331" y="5489789"/>
            <a:ext cx="808816" cy="5036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Рисунок 15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78" y="5864166"/>
            <a:ext cx="1032319" cy="779951"/>
          </a:xfrm>
          <a:prstGeom prst="rect">
            <a:avLst/>
          </a:prstGeom>
        </p:spPr>
      </p:pic>
      <p:pic>
        <p:nvPicPr>
          <p:cNvPr id="152" name="Picture 2" descr="G:\магн1.jp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19000"/>
                    </a14:imgEffect>
                    <a14:imgEffect>
                      <a14:colorTemperature colorTemp="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16715" y="5891397"/>
            <a:ext cx="1042236" cy="76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Прямая со стрелкой 152"/>
          <p:cNvCxnSpPr>
            <a:endCxn id="151" idx="3"/>
          </p:cNvCxnSpPr>
          <p:nvPr/>
        </p:nvCxnSpPr>
        <p:spPr>
          <a:xfrm flipH="1" flipV="1">
            <a:off x="8660196" y="6254140"/>
            <a:ext cx="1839032" cy="18328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Рисунок 155"/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7180" y="5567229"/>
            <a:ext cx="993261" cy="499355"/>
          </a:xfrm>
          <a:prstGeom prst="rect">
            <a:avLst/>
          </a:prstGeom>
        </p:spPr>
      </p:pic>
      <p:pic>
        <p:nvPicPr>
          <p:cNvPr id="157" name="Picture 3" descr="D:\Users\Оглодин_Е_Г\Downloads\Cellulase_1JS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7881">
            <a:off x="6836528" y="5389970"/>
            <a:ext cx="679083" cy="30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3" descr="Блохи 002 Копировать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8485" l="0" r="95683">
                        <a14:foregroundMark x1="25180" y1="80303" x2="19424" y2="59091"/>
                        <a14:foregroundMark x1="23741" y1="60606" x2="25180" y2="51515"/>
                        <a14:foregroundMark x1="37410" y1="65152" x2="52518" y2="87879"/>
                        <a14:foregroundMark x1="49640" y1="69697" x2="69065" y2="93939"/>
                        <a14:foregroundMark x1="35252" y1="69697" x2="42446" y2="75758"/>
                        <a14:foregroundMark x1="90647" y1="51515" x2="90647" y2="51515"/>
                        <a14:foregroundMark x1="5755" y1="51515" x2="5755" y2="51515"/>
                        <a14:foregroundMark x1="2158" y1="46970" x2="2158" y2="46970"/>
                        <a14:foregroundMark x1="3597" y1="25758" x2="3597" y2="25758"/>
                        <a14:foregroundMark x1="7914" y1="18182" x2="7914" y2="18182"/>
                        <a14:foregroundMark x1="11511" y1="25758" x2="11511" y2="25758"/>
                        <a14:foregroundMark x1="15108" y1="37879" x2="15108" y2="37879"/>
                        <a14:foregroundMark x1="12230" y1="45455" x2="89928" y2="43939"/>
                        <a14:foregroundMark x1="27338" y1="53030" x2="46043" y2="65152"/>
                        <a14:foregroundMark x1="12950" y1="24242" x2="52518" y2="6061"/>
                        <a14:foregroundMark x1="52518" y1="10606" x2="78417" y2="27273"/>
                        <a14:backgroundMark x1="65468" y1="80303" x2="65468" y2="80303"/>
                        <a14:backgroundMark x1="62590" y1="77273" x2="62590" y2="77273"/>
                        <a14:backgroundMark x1="57554" y1="74242" x2="57554" y2="74242"/>
                        <a14:backgroundMark x1="49640" y1="74242" x2="49640" y2="74242"/>
                        <a14:backgroundMark x1="51799" y1="81818" x2="51799" y2="81818"/>
                        <a14:backgroundMark x1="9353" y1="77273" x2="9353" y2="77273"/>
                        <a14:backgroundMark x1="11511" y1="75758" x2="11511" y2="75758"/>
                        <a14:backgroundMark x1="20863" y1="83333" x2="37410" y2="92424"/>
                        <a14:backgroundMark x1="2158" y1="16667" x2="44604" y2="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4801" y="3448183"/>
            <a:ext cx="773399" cy="36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7" descr="Jarrett_32214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459780" y="3750668"/>
            <a:ext cx="833675" cy="44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TextBox 164"/>
          <p:cNvSpPr txBox="1"/>
          <p:nvPr/>
        </p:nvSpPr>
        <p:spPr>
          <a:xfrm>
            <a:off x="4473591" y="5217913"/>
            <a:ext cx="1376156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биопленка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505163" y="5530928"/>
            <a:ext cx="1376156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биопленка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8307505" y="4168100"/>
            <a:ext cx="1376156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биопленка</a:t>
            </a:r>
          </a:p>
        </p:txBody>
      </p:sp>
      <p:cxnSp>
        <p:nvCxnSpPr>
          <p:cNvPr id="168" name="Прямая со стрелкой 167"/>
          <p:cNvCxnSpPr/>
          <p:nvPr/>
        </p:nvCxnSpPr>
        <p:spPr>
          <a:xfrm>
            <a:off x="7385083" y="3781522"/>
            <a:ext cx="1017484" cy="30127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511381" y="5054599"/>
            <a:ext cx="148816" cy="252383"/>
          </a:xfrm>
          <a:prstGeom prst="rect">
            <a:avLst/>
          </a:prstGeom>
          <a:noFill/>
        </p:spPr>
        <p:txBody>
          <a:bodyPr wrap="square" lIns="91440" tIns="45720" rIns="91440" bIns="45720" numCol="1" rtlCol="0">
            <a:prstTxWarp prst="textPlain">
              <a:avLst/>
            </a:prstTxWarp>
            <a:spAutoFit/>
          </a:bodyPr>
          <a:lstStyle/>
          <a:p>
            <a:r>
              <a:rPr lang="ru-RU" sz="24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701132" y="4462847"/>
            <a:ext cx="149969" cy="273165"/>
          </a:xfrm>
          <a:prstGeom prst="rect">
            <a:avLst/>
          </a:prstGeom>
          <a:noFill/>
        </p:spPr>
        <p:txBody>
          <a:bodyPr wrap="square" lIns="91440" tIns="45720" rIns="91440" bIns="45720" numCol="1" rtlCol="0">
            <a:prstTxWarp prst="textPlain">
              <a:avLst/>
            </a:prstTxWarp>
            <a:spAutoFit/>
          </a:bodyPr>
          <a:lstStyle/>
          <a:p>
            <a:r>
              <a:rPr lang="ru-RU" sz="24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0012306" y="5029199"/>
            <a:ext cx="112713" cy="208124"/>
          </a:xfrm>
          <a:prstGeom prst="rect">
            <a:avLst/>
          </a:prstGeom>
          <a:noFill/>
        </p:spPr>
        <p:txBody>
          <a:bodyPr wrap="square" lIns="91440" tIns="45720" rIns="91440" bIns="45720" numCol="1" rtlCol="0">
            <a:prstTxWarp prst="textPlain">
              <a:avLst/>
            </a:prstTxWarp>
            <a:spAutoFit/>
          </a:bodyPr>
          <a:lstStyle/>
          <a:p>
            <a:r>
              <a:rPr lang="ru-RU" sz="2400" b="1" dirty="0">
                <a:ln>
                  <a:solidFill>
                    <a:srgbClr val="00B05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121549" y="4136096"/>
            <a:ext cx="825167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почва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31" y="2511322"/>
            <a:ext cx="493580" cy="4992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796810" y="4806645"/>
            <a:ext cx="141466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b="1" dirty="0"/>
              <a:t>почвенные бактерии</a:t>
            </a:r>
          </a:p>
        </p:txBody>
      </p:sp>
      <p:pic>
        <p:nvPicPr>
          <p:cNvPr id="119" name="Рисунок 118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63" y="2586088"/>
            <a:ext cx="493580" cy="499261"/>
          </a:xfrm>
          <a:prstGeom prst="rect">
            <a:avLst/>
          </a:prstGeom>
        </p:spPr>
      </p:pic>
      <p:pic>
        <p:nvPicPr>
          <p:cNvPr id="123" name="Picture 4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>
                        <a14:foregroundMark x1="26761" y1="74286" x2="26761" y2="74286"/>
                        <a14:foregroundMark x1="26761" y1="25714" x2="26761" y2="25714"/>
                        <a14:foregroundMark x1="67606" y1="77143" x2="67606" y2="77143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483" y="3759402"/>
            <a:ext cx="2952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158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008" y="5242248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Схема 3"/>
          <p:cNvGraphicFramePr/>
          <p:nvPr>
            <p:extLst/>
          </p:nvPr>
        </p:nvGraphicFramePr>
        <p:xfrm>
          <a:off x="964817" y="1398701"/>
          <a:ext cx="3271047" cy="53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632849" y="3592482"/>
            <a:ext cx="1982816" cy="122495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ru-RU" sz="2000" dirty="0"/>
              <a:t>2 уровень</a:t>
            </a:r>
          </a:p>
          <a:p>
            <a:pPr lvl="0" algn="ctr">
              <a:lnSpc>
                <a:spcPct val="80000"/>
              </a:lnSpc>
            </a:pPr>
            <a:r>
              <a:rPr lang="ru-RU" dirty="0" smtClean="0"/>
              <a:t>Заражение личинок нематод и блох</a:t>
            </a:r>
            <a:endParaRPr lang="en-US" dirty="0" smtClean="0"/>
          </a:p>
          <a:p>
            <a:pPr lvl="0" algn="ctr">
              <a:lnSpc>
                <a:spcPct val="80000"/>
              </a:lnSpc>
            </a:pPr>
            <a:r>
              <a:rPr lang="en-US" i="1" dirty="0" smtClean="0"/>
              <a:t>Y. pestis</a:t>
            </a:r>
            <a:endParaRPr lang="ru-RU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29121" y="5129810"/>
            <a:ext cx="2855402" cy="14465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ru-RU" sz="2000" dirty="0"/>
              <a:t>1 уровень</a:t>
            </a:r>
          </a:p>
          <a:p>
            <a:pPr lvl="0" algn="ctr">
              <a:lnSpc>
                <a:spcPct val="80000"/>
              </a:lnSpc>
            </a:pPr>
            <a:r>
              <a:rPr lang="ru-RU" dirty="0"/>
              <a:t>Персистенция в почвенном биоценозе, взаимодействие с простейшими и нематодами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145" y="1451455"/>
            <a:ext cx="2352136" cy="12249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ru-RU" sz="2000" dirty="0"/>
              <a:t>3 уровень</a:t>
            </a:r>
            <a:endParaRPr lang="en-US" sz="2000" dirty="0"/>
          </a:p>
          <a:p>
            <a:pPr lvl="0" algn="ctr">
              <a:lnSpc>
                <a:spcPct val="80000"/>
              </a:lnSpc>
            </a:pPr>
            <a:r>
              <a:rPr lang="ru-RU" dirty="0"/>
              <a:t>Горизонтальная трансмиссия возбудителя чумы в наземном биоценозе</a:t>
            </a:r>
            <a:endParaRPr lang="ru-RU" sz="1600" dirty="0"/>
          </a:p>
        </p:txBody>
      </p:sp>
      <p:pic>
        <p:nvPicPr>
          <p:cNvPr id="91" name="Picture 158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1582" y="5215447"/>
            <a:ext cx="151884" cy="1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158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17563" y="4005626"/>
            <a:ext cx="119119" cy="15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158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67031" y="4333685"/>
            <a:ext cx="132955" cy="17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58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0884" flipH="1" flipV="1">
            <a:off x="7547577" y="4326553"/>
            <a:ext cx="114780" cy="14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401" y="5261656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757" y="5393247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308" y="3781521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21" y="3766129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045" y="3912180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158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25" y="6047856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158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16" y="4396605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158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545635" y="5894387"/>
            <a:ext cx="133956" cy="17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58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461969" y="5741613"/>
            <a:ext cx="135527" cy="17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06373" y="6207204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40043" flipH="1" flipV="1">
            <a:off x="5416393" y="5874950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000073" y="6222274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202939" y="6162719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582587" y="6204992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753477" y="6207204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158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208065" y="6239242"/>
            <a:ext cx="128780" cy="16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158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880947" y="5249170"/>
            <a:ext cx="151884" cy="1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58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1048557" y="5315274"/>
            <a:ext cx="151884" cy="1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158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118425" y="4064767"/>
            <a:ext cx="119119" cy="15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158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009802" y="4141943"/>
            <a:ext cx="119119" cy="15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158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104630" y="4152710"/>
            <a:ext cx="119119" cy="15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158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266" y="6512309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158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625" y="6264971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158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676" y="6159657"/>
            <a:ext cx="112713" cy="14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456781" y="1705508"/>
            <a:ext cx="0" cy="49386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E59C5F-90BD-5EB1-97F9-D96814C3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9625"/>
            <a:ext cx="10972800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ru-RU" sz="21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Эксперименты показывают возможность длительного взаимодействия </a:t>
            </a:r>
            <a:r>
              <a:rPr lang="en-US" sz="2133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ru-RU" sz="2133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2133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pestis</a:t>
            </a:r>
            <a:r>
              <a:rPr lang="ru-RU" sz="2133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133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 массовыми членами почвенного сообщества – </a:t>
            </a:r>
            <a:r>
              <a:rPr lang="ru-RU" sz="2133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простейшими </a:t>
            </a:r>
            <a:r>
              <a:rPr lang="ru-RU" sz="2133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33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A. </a:t>
            </a:r>
            <a:r>
              <a:rPr lang="en-US" sz="2133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castellanii</a:t>
            </a:r>
            <a:endParaRPr lang="ru-RU" sz="2133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4E7E583-5104-4846-2597-D4021BE2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7F89B-0276-405F-A8BF-6523419E173D}" type="slidenum">
              <a:rPr lang="ru-RU" altLang="ru-RU" smtClean="0"/>
              <a:pPr/>
              <a:t>22</a:t>
            </a:fld>
            <a:endParaRPr lang="ru-RU" alt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B0A32B47-EA34-9B1A-547A-1058C7BB2CCD}"/>
              </a:ext>
            </a:extLst>
          </p:cNvPr>
          <p:cNvSpPr/>
          <p:nvPr/>
        </p:nvSpPr>
        <p:spPr>
          <a:xfrm>
            <a:off x="8587124" y="1396943"/>
            <a:ext cx="3409977" cy="53245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/>
              <a:t>Амебы рассматриваются в настоящее время как предки фагоцитов. Чумной микроб в процессе патогенеза  способен противостоять фагоцитозу и разрушать клетки фагоцитов.</a:t>
            </a:r>
          </a:p>
          <a:p>
            <a:pPr algn="just"/>
            <a:r>
              <a:rPr lang="ru-RU" sz="2000" dirty="0"/>
              <a:t>- </a:t>
            </a:r>
            <a:r>
              <a:rPr lang="ru-RU" sz="2000" b="1" dirty="0"/>
              <a:t>Амебы не могут полностью </a:t>
            </a:r>
            <a:r>
              <a:rPr lang="ru-RU" sz="2000" b="1" dirty="0" err="1"/>
              <a:t>лизировать</a:t>
            </a:r>
            <a:r>
              <a:rPr lang="ru-RU" sz="2000" b="1" dirty="0"/>
              <a:t> </a:t>
            </a:r>
            <a:r>
              <a:rPr lang="en-US" sz="2000" b="1" i="1" dirty="0"/>
              <a:t>Y. pestis</a:t>
            </a:r>
            <a:r>
              <a:rPr lang="ru-RU" sz="2000" b="1" i="1" dirty="0"/>
              <a:t>, </a:t>
            </a:r>
            <a:r>
              <a:rPr lang="ru-RU" sz="2000" b="1" dirty="0"/>
              <a:t>что позволяет выживать возбудителю чумы как </a:t>
            </a:r>
            <a:r>
              <a:rPr lang="ru-RU" sz="2000" b="1" dirty="0" err="1"/>
              <a:t>ауксотрофу</a:t>
            </a:r>
            <a:r>
              <a:rPr lang="ru-RU" sz="2000" b="1" i="1" dirty="0"/>
              <a:t>.</a:t>
            </a:r>
          </a:p>
          <a:p>
            <a:pPr algn="just"/>
            <a:r>
              <a:rPr lang="ru-RU" sz="2000" dirty="0"/>
              <a:t>- Таким образом, возбудитель чумы обладает необходимыми свойствами для выживания в простейших (незавершенный фагоцитоз).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C3FBA5-6A39-DDC9-FF74-C2FE5663B81A}"/>
              </a:ext>
            </a:extLst>
          </p:cNvPr>
          <p:cNvSpPr txBox="1"/>
          <p:nvPr/>
        </p:nvSpPr>
        <p:spPr>
          <a:xfrm>
            <a:off x="3443513" y="1403012"/>
            <a:ext cx="5143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ysClr val="windowText" lastClr="000000"/>
                </a:solidFill>
              </a:rPr>
              <a:t>Гипотетическая схема освобождения возбудителя из цист амеб с последующим заражением членов паразитарной системы природного очага</a:t>
            </a:r>
            <a:endParaRPr lang="ru-RU" sz="1600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0CD7BB9B-85B5-661A-4D34-FE8199332922}"/>
              </a:ext>
            </a:extLst>
          </p:cNvPr>
          <p:cNvSpPr/>
          <p:nvPr/>
        </p:nvSpPr>
        <p:spPr>
          <a:xfrm>
            <a:off x="95209" y="1682824"/>
            <a:ext cx="3409977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ysClr val="windowText" lastClr="000000"/>
                </a:solidFill>
              </a:rPr>
              <a:t>Нами показано сохранение возбудителя чумы в ассоциации с </a:t>
            </a:r>
            <a:r>
              <a:rPr lang="ru-RU" sz="2000" dirty="0" err="1">
                <a:solidFill>
                  <a:sysClr val="windowText" lastClr="000000"/>
                </a:solidFill>
              </a:rPr>
              <a:t>акантамебами</a:t>
            </a:r>
            <a:r>
              <a:rPr lang="ru-RU" sz="2000" dirty="0">
                <a:solidFill>
                  <a:sysClr val="windowText" lastClr="000000"/>
                </a:solidFill>
              </a:rPr>
              <a:t> в течение 18 месяцев в почве при 22°С.</a:t>
            </a:r>
          </a:p>
          <a:p>
            <a:pPr algn="just"/>
            <a:endParaRPr lang="ru-RU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ru-RU" sz="2000" dirty="0">
                <a:solidFill>
                  <a:sysClr val="windowText" lastClr="000000"/>
                </a:solidFill>
              </a:rPr>
              <a:t>Установлено, что выходу </a:t>
            </a:r>
            <a:br>
              <a:rPr lang="ru-RU" sz="2000" dirty="0">
                <a:solidFill>
                  <a:sysClr val="windowText" lastClr="000000"/>
                </a:solidFill>
              </a:rPr>
            </a:br>
            <a:r>
              <a:rPr lang="ru-RU" sz="2000" i="1" dirty="0">
                <a:solidFill>
                  <a:sysClr val="windowText" lastClr="000000"/>
                </a:solidFill>
              </a:rPr>
              <a:t>Y. </a:t>
            </a:r>
            <a:r>
              <a:rPr lang="ru-RU" sz="2000" i="1" dirty="0" err="1">
                <a:solidFill>
                  <a:sysClr val="windowText" lastClr="000000"/>
                </a:solidFill>
              </a:rPr>
              <a:t>pestis</a:t>
            </a:r>
            <a:r>
              <a:rPr lang="ru-RU" sz="2000" dirty="0">
                <a:solidFill>
                  <a:sysClr val="windowText" lastClr="000000"/>
                </a:solidFill>
              </a:rPr>
              <a:t> из цист амеб способствует воздействие ферментами целлюлазами, </a:t>
            </a:r>
            <a:r>
              <a:rPr lang="ru-RU" sz="2000" dirty="0" err="1">
                <a:solidFill>
                  <a:sysClr val="windowText" lastClr="000000"/>
                </a:solidFill>
              </a:rPr>
              <a:t>хитиназами</a:t>
            </a:r>
            <a:r>
              <a:rPr lang="ru-RU" sz="2000" dirty="0">
                <a:solidFill>
                  <a:sysClr val="windowText" lastClr="000000"/>
                </a:solidFill>
              </a:rPr>
              <a:t>, </a:t>
            </a:r>
            <a:r>
              <a:rPr lang="ru-RU" sz="2000" dirty="0" err="1">
                <a:solidFill>
                  <a:sysClr val="windowText" lastClr="000000"/>
                </a:solidFill>
              </a:rPr>
              <a:t>протеиназами</a:t>
            </a:r>
            <a:r>
              <a:rPr lang="ru-RU" sz="2000" dirty="0">
                <a:solidFill>
                  <a:sysClr val="windowText" lastClr="000000"/>
                </a:solidFill>
              </a:rPr>
              <a:t>, образуемых почвенными бактериями. </a:t>
            </a:r>
          </a:p>
        </p:txBody>
      </p:sp>
    </p:spTree>
    <p:extLst>
      <p:ext uri="{BB962C8B-B14F-4D97-AF65-F5344CB8AC3E}">
        <p14:creationId xmlns:p14="http://schemas.microsoft.com/office/powerpoint/2010/main" val="35544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 35"/>
          <p:cNvSpPr/>
          <p:nvPr/>
        </p:nvSpPr>
        <p:spPr>
          <a:xfrm>
            <a:off x="728589" y="1322901"/>
            <a:ext cx="9411419" cy="4506416"/>
          </a:xfrm>
          <a:custGeom>
            <a:avLst/>
            <a:gdLst>
              <a:gd name="connsiteX0" fmla="*/ 0 w 9411419"/>
              <a:gd name="connsiteY0" fmla="*/ 4468483 h 4506416"/>
              <a:gd name="connsiteX1" fmla="*/ 2303253 w 9411419"/>
              <a:gd name="connsiteY1" fmla="*/ 4485735 h 4506416"/>
              <a:gd name="connsiteX2" fmla="*/ 5201728 w 9411419"/>
              <a:gd name="connsiteY2" fmla="*/ 4218316 h 4506416"/>
              <a:gd name="connsiteX3" fmla="*/ 7004649 w 9411419"/>
              <a:gd name="connsiteY3" fmla="*/ 3614467 h 4506416"/>
              <a:gd name="connsiteX4" fmla="*/ 8100203 w 9411419"/>
              <a:gd name="connsiteY4" fmla="*/ 2674188 h 4506416"/>
              <a:gd name="connsiteX5" fmla="*/ 8842075 w 9411419"/>
              <a:gd name="connsiteY5" fmla="*/ 1380226 h 4506416"/>
              <a:gd name="connsiteX6" fmla="*/ 9411419 w 9411419"/>
              <a:gd name="connsiteY6" fmla="*/ 0 h 45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11419" h="4506416">
                <a:moveTo>
                  <a:pt x="0" y="4468483"/>
                </a:moveTo>
                <a:cubicBezTo>
                  <a:pt x="718149" y="4497956"/>
                  <a:pt x="1436298" y="4527429"/>
                  <a:pt x="2303253" y="4485735"/>
                </a:cubicBezTo>
                <a:cubicBezTo>
                  <a:pt x="3170208" y="4444041"/>
                  <a:pt x="4418162" y="4363527"/>
                  <a:pt x="5201728" y="4218316"/>
                </a:cubicBezTo>
                <a:cubicBezTo>
                  <a:pt x="5985294" y="4073105"/>
                  <a:pt x="6521570" y="3871822"/>
                  <a:pt x="7004649" y="3614467"/>
                </a:cubicBezTo>
                <a:cubicBezTo>
                  <a:pt x="7487728" y="3357112"/>
                  <a:pt x="7793965" y="3046561"/>
                  <a:pt x="8100203" y="2674188"/>
                </a:cubicBezTo>
                <a:cubicBezTo>
                  <a:pt x="8406441" y="2301815"/>
                  <a:pt x="8623539" y="1825924"/>
                  <a:pt x="8842075" y="1380226"/>
                </a:cubicBezTo>
                <a:cubicBezTo>
                  <a:pt x="9060611" y="934528"/>
                  <a:pt x="9236015" y="467264"/>
                  <a:pt x="9411419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48" name="Заголовок 1"/>
          <p:cNvSpPr>
            <a:spLocks noGrp="1"/>
          </p:cNvSpPr>
          <p:nvPr>
            <p:ph type="title"/>
          </p:nvPr>
        </p:nvSpPr>
        <p:spPr>
          <a:xfrm>
            <a:off x="1765539" y="49743"/>
            <a:ext cx="8660921" cy="925932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ru-RU" alt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Использование геномных технологий и объем информации</a:t>
            </a:r>
            <a:endParaRPr lang="ru-RU" altLang="ru-RU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23</a:t>
            </a:fld>
            <a:endParaRPr lang="ru-RU" altLang="ru-RU"/>
          </a:p>
        </p:txBody>
      </p:sp>
      <p:sp>
        <p:nvSpPr>
          <p:cNvPr id="3" name="Овал 2"/>
          <p:cNvSpPr/>
          <p:nvPr/>
        </p:nvSpPr>
        <p:spPr>
          <a:xfrm>
            <a:off x="728589" y="3386202"/>
            <a:ext cx="1958699" cy="1904671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ПЦР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852417" y="2142480"/>
            <a:ext cx="2673830" cy="2480541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Секвенирование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4063879" y="1788447"/>
            <a:ext cx="2673830" cy="2480541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Экспрессия генов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6286921" y="1531782"/>
            <a:ext cx="2673830" cy="2480541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Метагеномные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исследования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Прямая со стрелкой 6"/>
          <p:cNvCxnSpPr>
            <a:stCxn id="11" idx="5"/>
            <a:endCxn id="24" idx="0"/>
          </p:cNvCxnSpPr>
          <p:nvPr/>
        </p:nvCxnSpPr>
        <p:spPr>
          <a:xfrm>
            <a:off x="8569178" y="3649056"/>
            <a:ext cx="720993" cy="4312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11" idx="6"/>
            <a:endCxn id="26" idx="1"/>
          </p:cNvCxnSpPr>
          <p:nvPr/>
        </p:nvCxnSpPr>
        <p:spPr>
          <a:xfrm>
            <a:off x="8960751" y="2772053"/>
            <a:ext cx="1275621" cy="2302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1" idx="7"/>
            <a:endCxn id="28" idx="2"/>
          </p:cNvCxnSpPr>
          <p:nvPr/>
        </p:nvCxnSpPr>
        <p:spPr>
          <a:xfrm flipV="1">
            <a:off x="8569178" y="1682958"/>
            <a:ext cx="1765268" cy="21209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8420341" y="4080271"/>
            <a:ext cx="1739659" cy="1572406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Часть организма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9981605" y="2772052"/>
            <a:ext cx="1739659" cy="1572406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Организм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10334446" y="896755"/>
            <a:ext cx="1653394" cy="1572406"/>
          </a:xfrm>
          <a:prstGeom prst="ellipse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Экотоп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2" name="Группа 51"/>
          <p:cNvGrpSpPr/>
          <p:nvPr/>
        </p:nvGrpSpPr>
        <p:grpSpPr>
          <a:xfrm>
            <a:off x="425854" y="740870"/>
            <a:ext cx="11561986" cy="5204660"/>
            <a:chOff x="280647" y="1151694"/>
            <a:chExt cx="11561986" cy="5204660"/>
          </a:xfrm>
        </p:grpSpPr>
        <p:cxnSp>
          <p:nvCxnSpPr>
            <p:cNvPr id="40" name="Прямая со стрелкой 39"/>
            <p:cNvCxnSpPr/>
            <p:nvPr/>
          </p:nvCxnSpPr>
          <p:spPr>
            <a:xfrm flipV="1">
              <a:off x="280647" y="1151694"/>
              <a:ext cx="0" cy="520466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280647" y="6345687"/>
              <a:ext cx="11440617" cy="1066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38965" y="1272525"/>
              <a:ext cx="1086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Объем данных</a:t>
              </a:r>
              <a:endParaRPr lang="ru-RU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140009" y="5569419"/>
              <a:ext cx="1702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Общее время исследования</a:t>
              </a:r>
              <a:endParaRPr lang="ru-RU" dirty="0"/>
            </a:p>
          </p:txBody>
        </p:sp>
      </p:grpSp>
      <p:sp>
        <p:nvSpPr>
          <p:cNvPr id="57" name="Заголовок 1"/>
          <p:cNvSpPr txBox="1">
            <a:spLocks/>
          </p:cNvSpPr>
          <p:nvPr/>
        </p:nvSpPr>
        <p:spPr bwMode="auto">
          <a:xfrm>
            <a:off x="425854" y="6059845"/>
            <a:ext cx="11561986" cy="6421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alt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Проведение экологических исследований требует обработки большого количества данных</a:t>
            </a:r>
            <a:endParaRPr lang="ru-RU" alt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9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Рисунок 11" descr="В диссер общая"/>
          <p:cNvPicPr>
            <a:picLocks noChangeAspect="1" noChangeArrowheads="1"/>
          </p:cNvPicPr>
          <p:nvPr/>
        </p:nvPicPr>
        <p:blipFill>
          <a:blip r:embed="rId2"/>
          <a:srcRect l="4469" t="3845" r="2916" b="3583"/>
          <a:stretch>
            <a:fillRect/>
          </a:stretch>
        </p:blipFill>
        <p:spPr bwMode="auto">
          <a:xfrm>
            <a:off x="3758498" y="1484784"/>
            <a:ext cx="4679950" cy="4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1" name="TextBox 1"/>
          <p:cNvSpPr txBox="1">
            <a:spLocks noChangeArrowheads="1"/>
          </p:cNvSpPr>
          <p:nvPr/>
        </p:nvSpPr>
        <p:spPr bwMode="auto">
          <a:xfrm>
            <a:off x="3575721" y="692696"/>
            <a:ext cx="5040313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ru-RU" altLang="ru-R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внимание!</a:t>
            </a:r>
            <a:endParaRPr lang="en-US" altLang="ru-R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2" name="Прямоугольник 1"/>
          <p:cNvSpPr/>
          <p:nvPr/>
        </p:nvSpPr>
        <p:spPr>
          <a:xfrm>
            <a:off x="5269799" y="4223222"/>
            <a:ext cx="936625" cy="14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</a:endParaRPr>
          </a:p>
        </p:txBody>
      </p:sp>
      <p:pic>
        <p:nvPicPr>
          <p:cNvPr id="2097158" name="Picture 6" descr="Картинки по запросу чума маска"/>
          <p:cNvPicPr>
            <a:picLocks noChangeAspect="1" noChangeArrowheads="1"/>
          </p:cNvPicPr>
          <p:nvPr/>
        </p:nvPicPr>
        <p:blipFill>
          <a:blip r:embed="rId3"/>
          <a:srcRect b="4407"/>
          <a:stretch>
            <a:fillRect/>
          </a:stretch>
        </p:blipFill>
        <p:spPr bwMode="auto">
          <a:xfrm>
            <a:off x="5239636" y="2932584"/>
            <a:ext cx="1141412" cy="143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24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52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43721" y="5658928"/>
            <a:ext cx="11655673" cy="11032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Чумной микроб изменил занимаемую </a:t>
            </a:r>
            <a:r>
              <a:rPr lang="ru-RU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эконишу</a:t>
            </a:r>
            <a:r>
              <a:rPr lang="ru-RU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в процессе эволюции, сохранив потенциал к существованию во внешней среде, полученный от предка – почвенной бактерии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aladea" panose="02040503050406030204" pitchFamily="18" charset="0"/>
              </a:rPr>
              <a:t>Y. </a:t>
            </a:r>
            <a:r>
              <a:rPr lang="en-US" sz="20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adea" panose="02040503050406030204" pitchFamily="18" charset="0"/>
              </a:rPr>
              <a:t>pseudotuberculosis</a:t>
            </a:r>
            <a:r>
              <a:rPr lang="ru-RU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ru-RU" sz="20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sz="2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3721" y="77642"/>
            <a:ext cx="11655673" cy="6987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31748" name="Заголовок 1"/>
          <p:cNvSpPr>
            <a:spLocks noGrp="1"/>
          </p:cNvSpPr>
          <p:nvPr>
            <p:ph type="title"/>
          </p:nvPr>
        </p:nvSpPr>
        <p:spPr>
          <a:xfrm>
            <a:off x="1060358" y="0"/>
            <a:ext cx="10082783" cy="854016"/>
          </a:xfrm>
        </p:spPr>
        <p:txBody>
          <a:bodyPr/>
          <a:lstStyle/>
          <a:p>
            <a:pPr eaLnBrk="1" hangingPunct="1"/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Геномные технологии в изучении экологии патогенов</a:t>
            </a: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46" y="1009292"/>
            <a:ext cx="5484220" cy="454613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737230" y="1009292"/>
            <a:ext cx="50413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dirty="0"/>
              <a:t>Чумной микроб сформировался в результате масштабных генетических изменений, преобразовавшись  из  </a:t>
            </a:r>
            <a:r>
              <a:rPr lang="ru-RU" alt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прототрофной</a:t>
            </a:r>
            <a:r>
              <a:rPr lang="ru-RU" altLang="ru-RU" dirty="0"/>
              <a:t> почвенной бактерии </a:t>
            </a:r>
            <a:r>
              <a:rPr lang="en-US" altLang="ru-RU" i="1" dirty="0"/>
              <a:t>Y. pseudotuberculosis</a:t>
            </a:r>
            <a:r>
              <a:rPr lang="ru-RU" altLang="ru-RU" dirty="0"/>
              <a:t> в </a:t>
            </a:r>
            <a:r>
              <a:rPr lang="ru-RU" alt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ауксотрофного</a:t>
            </a:r>
            <a:r>
              <a:rPr lang="ru-RU" altLang="ru-RU" dirty="0"/>
              <a:t> возбудителя системного заболевания, облигатного паразита крови, не способного к самостоятельному существованию во внешней </a:t>
            </a:r>
            <a:r>
              <a:rPr lang="ru-RU" altLang="ru-RU" dirty="0" smtClean="0"/>
              <a:t>среде.</a:t>
            </a:r>
            <a:endParaRPr lang="ru-RU" altLang="ru-RU" dirty="0"/>
          </a:p>
          <a:p>
            <a:pPr algn="just"/>
            <a:r>
              <a:rPr lang="ru-RU" altLang="ru-RU" dirty="0"/>
              <a:t>Изменения генома включают</a:t>
            </a:r>
            <a:r>
              <a:rPr lang="en-US" altLang="ru-RU" dirty="0"/>
              <a:t>:</a:t>
            </a:r>
            <a:r>
              <a:rPr lang="ru-RU" altLang="ru-RU" dirty="0"/>
              <a:t> приобретение </a:t>
            </a:r>
            <a:r>
              <a:rPr lang="ru-RU" altLang="ru-RU" dirty="0" err="1"/>
              <a:t>плазмид</a:t>
            </a:r>
            <a:r>
              <a:rPr lang="ru-RU" altLang="ru-RU" dirty="0"/>
              <a:t> (</a:t>
            </a:r>
            <a:r>
              <a:rPr lang="ru-RU" altLang="ru-RU" dirty="0" err="1"/>
              <a:t>pFra</a:t>
            </a:r>
            <a:r>
              <a:rPr lang="ru-RU" altLang="ru-RU" dirty="0"/>
              <a:t>, </a:t>
            </a:r>
            <a:r>
              <a:rPr lang="ru-RU" altLang="ru-RU" dirty="0" err="1"/>
              <a:t>pCad</a:t>
            </a:r>
            <a:r>
              <a:rPr lang="ru-RU" altLang="ru-RU" dirty="0"/>
              <a:t>),</a:t>
            </a:r>
            <a:r>
              <a:rPr lang="en-US" altLang="ru-RU" dirty="0"/>
              <a:t> </a:t>
            </a:r>
            <a:r>
              <a:rPr lang="ru-RU" altLang="ru-RU" dirty="0"/>
              <a:t>образование </a:t>
            </a:r>
            <a:r>
              <a:rPr lang="ru-RU" altLang="ru-RU" dirty="0" err="1"/>
              <a:t>псевдогенов</a:t>
            </a:r>
            <a:r>
              <a:rPr lang="ru-RU" altLang="ru-RU" dirty="0"/>
              <a:t> (от 4 до 10%), хромосомные перестройки.</a:t>
            </a:r>
          </a:p>
          <a:p>
            <a:pPr algn="just"/>
            <a:r>
              <a:rPr lang="ru-RU" altLang="ru-RU" dirty="0"/>
              <a:t>Приобретение </a:t>
            </a:r>
            <a:r>
              <a:rPr lang="ru-RU" altLang="ru-RU" dirty="0" err="1"/>
              <a:t>плазмид</a:t>
            </a:r>
            <a:r>
              <a:rPr lang="ru-RU" altLang="ru-RU" dirty="0"/>
              <a:t> обеспечило возбудителю способность колонизировать блох  и инфицировать  организм млекопитающих</a:t>
            </a:r>
            <a:r>
              <a:rPr lang="en-US" altLang="ru-RU" dirty="0"/>
              <a:t>.</a:t>
            </a:r>
          </a:p>
          <a:p>
            <a:pPr algn="just"/>
            <a:r>
              <a:rPr lang="ru-RU" altLang="ru-RU" dirty="0"/>
              <a:t>В то же время </a:t>
            </a:r>
            <a:r>
              <a:rPr lang="ru-RU" alt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97% генов </a:t>
            </a:r>
            <a:r>
              <a:rPr lang="ru-RU" altLang="ru-RU" dirty="0"/>
              <a:t>возбудителей чумы и </a:t>
            </a:r>
            <a:r>
              <a:rPr lang="ru-RU" altLang="ru-RU" dirty="0" smtClean="0"/>
              <a:t>псевдотуберкулёза</a:t>
            </a:r>
            <a:r>
              <a:rPr lang="ru-RU" alt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altLang="ru-RU" dirty="0"/>
              <a:t>идентичны</a:t>
            </a:r>
            <a:r>
              <a:rPr lang="en-US" altLang="ru-RU" dirty="0"/>
              <a:t>.</a:t>
            </a:r>
            <a:endParaRPr lang="ru-RU" altLang="ru-RU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5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6076127"/>
            <a:ext cx="12192000" cy="6586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объясняет сохранение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чумы во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время длительных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межэпизоотических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периодов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-8802"/>
            <a:ext cx="12192000" cy="8546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748" name="Заголовок 1"/>
          <p:cNvSpPr>
            <a:spLocks noGrp="1"/>
          </p:cNvSpPr>
          <p:nvPr>
            <p:ph type="title"/>
          </p:nvPr>
        </p:nvSpPr>
        <p:spPr>
          <a:xfrm>
            <a:off x="0" y="-14574"/>
            <a:ext cx="12192000" cy="921667"/>
          </a:xfrm>
        </p:spPr>
        <p:txBody>
          <a:bodyPr/>
          <a:lstStyle/>
          <a:p>
            <a:pPr eaLnBrk="1" hangingPunct="1"/>
            <a:r>
              <a:rPr lang="ru-RU" altLang="ru-RU" sz="2667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Циркуляция возбудителя в период эпизоотии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7" y="1136523"/>
            <a:ext cx="4828451" cy="902287"/>
          </a:xfrm>
          <a:prstGeom prst="rect">
            <a:avLst/>
          </a:prstGeom>
        </p:spPr>
      </p:pic>
      <p:pic>
        <p:nvPicPr>
          <p:cNvPr id="9" name="Picture 32" descr="FleaatclosedquartersUnBlocked"/>
          <p:cNvPicPr>
            <a:picLocks noChangeAspect="1" noChangeArrowheads="1"/>
          </p:cNvPicPr>
          <p:nvPr/>
        </p:nvPicPr>
        <p:blipFill rotWithShape="1">
          <a:blip r:embed="rId5" cstate="print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1724" y="2394701"/>
            <a:ext cx="1279321" cy="83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6" y="1926535"/>
            <a:ext cx="1461407" cy="14782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974" y="1815148"/>
            <a:ext cx="1463167" cy="14814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95" y="2030000"/>
            <a:ext cx="1652159" cy="74377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2" y="2095785"/>
            <a:ext cx="1347333" cy="67061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95" y="1824294"/>
            <a:ext cx="231668" cy="73158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83751" y="2728251"/>
            <a:ext cx="1127859" cy="2316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43" y="2819063"/>
            <a:ext cx="1335140" cy="231668"/>
          </a:xfrm>
          <a:prstGeom prst="rect">
            <a:avLst/>
          </a:prstGeom>
        </p:spPr>
      </p:pic>
      <p:sp>
        <p:nvSpPr>
          <p:cNvPr id="17" name="Минус 16"/>
          <p:cNvSpPr/>
          <p:nvPr/>
        </p:nvSpPr>
        <p:spPr>
          <a:xfrm>
            <a:off x="271434" y="3667254"/>
            <a:ext cx="11536908" cy="45719"/>
          </a:xfrm>
          <a:prstGeom prst="mathMinus">
            <a:avLst/>
          </a:prstGeom>
          <a:solidFill>
            <a:srgbClr val="FF9900"/>
          </a:solidFill>
          <a:ln w="25400" cap="flat" cmpd="sng" algn="ctr">
            <a:solidFill>
              <a:srgbClr val="FF9900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endParaRPr lang="ru-RU" sz="2400" kern="0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21" y="3687289"/>
            <a:ext cx="670619" cy="72043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72" y="3685769"/>
            <a:ext cx="670619" cy="72043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63" y="4253705"/>
            <a:ext cx="835224" cy="1268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20" y="4240066"/>
            <a:ext cx="835224" cy="1268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 54"/>
          <p:cNvSpPr>
            <a:spLocks/>
          </p:cNvSpPr>
          <p:nvPr/>
        </p:nvSpPr>
        <p:spPr bwMode="auto">
          <a:xfrm rot="10800000" flipH="1">
            <a:off x="8615681" y="4559673"/>
            <a:ext cx="774985" cy="328071"/>
          </a:xfrm>
          <a:custGeom>
            <a:avLst/>
            <a:gdLst>
              <a:gd name="T0" fmla="*/ 0 w 888"/>
              <a:gd name="T1" fmla="*/ 0 h 1"/>
              <a:gd name="T2" fmla="*/ 2147483647 w 888"/>
              <a:gd name="T3" fmla="*/ 0 h 1"/>
              <a:gd name="T4" fmla="*/ 0 60000 65536"/>
              <a:gd name="T5" fmla="*/ 0 60000 65536"/>
              <a:gd name="T6" fmla="*/ 0 w 888"/>
              <a:gd name="T7" fmla="*/ 0 h 1"/>
              <a:gd name="T8" fmla="*/ 888 w 88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88" h="1">
                <a:moveTo>
                  <a:pt x="0" y="0"/>
                </a:moveTo>
                <a:lnTo>
                  <a:pt x="888" y="0"/>
                </a:lnTo>
              </a:path>
            </a:pathLst>
          </a:custGeom>
          <a:noFill/>
          <a:ln w="31750">
            <a:solidFill>
              <a:srgbClr val="003366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>
              <a:defRPr/>
            </a:pPr>
            <a:endParaRPr lang="ru-RU" sz="2400" kern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32815" y="5508145"/>
            <a:ext cx="1778085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пневмония</a:t>
            </a:r>
          </a:p>
        </p:txBody>
      </p:sp>
      <p:graphicFrame>
        <p:nvGraphicFramePr>
          <p:cNvPr id="27" name="Object 13"/>
          <p:cNvGraphicFramePr>
            <a:graphicFrameLocks noChangeAspect="1"/>
          </p:cNvGraphicFramePr>
          <p:nvPr>
            <p:extLst/>
          </p:nvPr>
        </p:nvGraphicFramePr>
        <p:xfrm>
          <a:off x="4498678" y="5254017"/>
          <a:ext cx="825863" cy="631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CorelDRAW" r:id="rId15" imgW="1863360" imgH="1900800" progId="CorelDRAW.Graphic.12">
                  <p:embed/>
                </p:oleObj>
              </mc:Choice>
              <mc:Fallback>
                <p:oleObj name="CorelDRAW" r:id="rId15" imgW="1863360" imgH="1900800" progId="CorelDRAW.Graphic.12">
                  <p:embed/>
                  <p:pic>
                    <p:nvPicPr>
                      <p:cNvPr id="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678" y="5254017"/>
                        <a:ext cx="825863" cy="6318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4"/>
          <p:cNvGraphicFramePr>
            <a:graphicFrameLocks noChangeAspect="1"/>
          </p:cNvGraphicFramePr>
          <p:nvPr>
            <p:extLst/>
          </p:nvPr>
        </p:nvGraphicFramePr>
        <p:xfrm>
          <a:off x="3816807" y="5300635"/>
          <a:ext cx="667780" cy="538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CorelDRAW" r:id="rId17" imgW="2514240" imgH="2704680" progId="CorelDRAW.Graphic.12">
                  <p:embed/>
                </p:oleObj>
              </mc:Choice>
              <mc:Fallback>
                <p:oleObj name="CorelDRAW" r:id="rId17" imgW="2514240" imgH="2704680" progId="CorelDRAW.Graphic.12">
                  <p:embed/>
                  <p:pic>
                    <p:nvPicPr>
                      <p:cNvPr id="2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807" y="5300635"/>
                        <a:ext cx="667780" cy="538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3519004" y="3916353"/>
          <a:ext cx="1480491" cy="558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CorelDRAW" r:id="rId19" imgW="2749320" imgH="1261080" progId="CorelDRAW.Graphic.12">
                  <p:embed/>
                </p:oleObj>
              </mc:Choice>
              <mc:Fallback>
                <p:oleObj name="CorelDRAW" r:id="rId19" imgW="2749320" imgH="1261080" progId="CorelDRAW.Graphic.12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004" y="3916353"/>
                        <a:ext cx="1480491" cy="558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85668" y="3716298"/>
            <a:ext cx="8514272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Случайные носители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733" y="3210095"/>
            <a:ext cx="5816427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Эпизоотия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176" y="5611646"/>
            <a:ext cx="2697496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Энзоотический цикл</a:t>
            </a:r>
          </a:p>
        </p:txBody>
      </p:sp>
      <p:pic>
        <p:nvPicPr>
          <p:cNvPr id="32" name="Рисунок 31" descr="Фото"/>
          <p:cNvPicPr/>
          <p:nvPr/>
        </p:nvPicPr>
        <p:blipFill>
          <a:blip r:embed="rId21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70" y="4573256"/>
            <a:ext cx="65722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9" name="Прямая со стрелкой 48"/>
          <p:cNvCxnSpPr/>
          <p:nvPr/>
        </p:nvCxnSpPr>
        <p:spPr>
          <a:xfrm flipH="1" flipV="1">
            <a:off x="2052320" y="4488706"/>
            <a:ext cx="1229360" cy="23500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flipH="1">
            <a:off x="1270000" y="4952788"/>
            <a:ext cx="2011680" cy="4108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V="1">
            <a:off x="1076960" y="4737213"/>
            <a:ext cx="386080" cy="32246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4168472" y="4747368"/>
            <a:ext cx="281144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09043" y="5521783"/>
            <a:ext cx="2106637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бубонная чума</a:t>
            </a: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35" y="4339764"/>
            <a:ext cx="652477" cy="54797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6" y="5030005"/>
            <a:ext cx="652477" cy="54797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62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1524003" y="4024313"/>
            <a:ext cx="4284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ru-RU" altLang="ru-RU" sz="2400">
              <a:solidFill>
                <a:prstClr val="black"/>
              </a:solidFill>
            </a:endParaRP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1524001" y="4024313"/>
            <a:ext cx="4500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ru-RU" altLang="ru-RU" sz="2400">
              <a:solidFill>
                <a:prstClr val="black"/>
              </a:solidFill>
            </a:endParaRP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0" y="1"/>
            <a:ext cx="12192000" cy="748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altLang="ru-RU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Природные очаги чумы расположены на всех континентах</a:t>
            </a:r>
            <a:br>
              <a:rPr lang="ru-RU" altLang="ru-RU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ru-RU" altLang="ru-RU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кроме Австралии и Антарктиды </a:t>
            </a:r>
            <a:endParaRPr lang="ru-RU" altLang="ru-RU" sz="2133" b="1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B379-3A25-443C-B4B4-D568B58A9E04}" type="slidenum">
              <a:rPr lang="ru-RU" altLang="ru-RU" smtClean="0"/>
              <a:pPr/>
              <a:t>5</a:t>
            </a:fld>
            <a:endParaRPr lang="ru-RU" alt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30119" y="1807806"/>
            <a:ext cx="7156741" cy="3912273"/>
            <a:chOff x="189028" y="761494"/>
            <a:chExt cx="5591459" cy="3056603"/>
          </a:xfrm>
        </p:grpSpPr>
        <p:pic>
          <p:nvPicPr>
            <p:cNvPr id="15363" name="Рисунок 1" descr="карта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66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28" y="761494"/>
              <a:ext cx="5591459" cy="3056603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266700" y="1485900"/>
              <a:ext cx="5513787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43105" y="2293501"/>
            <a:ext cx="114375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ysClr val="windowText" lastClr="000000"/>
                </a:solidFill>
              </a:rPr>
              <a:t>51° С.Ш.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808665" y="2760533"/>
            <a:ext cx="147819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Zona </a:t>
            </a:r>
            <a:r>
              <a:rPr lang="en-US" sz="2400" dirty="0" err="1"/>
              <a:t>Pestica</a:t>
            </a:r>
            <a:endParaRPr lang="ru-RU" sz="2400" dirty="0"/>
          </a:p>
        </p:txBody>
      </p:sp>
      <p:sp>
        <p:nvSpPr>
          <p:cNvPr id="25" name="Объект 5"/>
          <p:cNvSpPr txBox="1">
            <a:spLocks/>
          </p:cNvSpPr>
          <p:nvPr/>
        </p:nvSpPr>
        <p:spPr bwMode="auto">
          <a:xfrm>
            <a:off x="7386276" y="1021977"/>
            <a:ext cx="4100936" cy="5334377"/>
          </a:xfrm>
          <a:prstGeom prst="roundRect">
            <a:avLst>
              <a:gd name="adj" fmla="val 1383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tabLst>
                <a:tab pos="3939019" algn="l"/>
              </a:tabLst>
            </a:pPr>
            <a:r>
              <a:rPr lang="ru-RU" sz="1867" dirty="0">
                <a:latin typeface="Arial" panose="020B0604020202020204" pitchFamily="34" charset="0"/>
                <a:cs typeface="Arial" panose="020B0604020202020204" pitchFamily="34" charset="0"/>
              </a:rPr>
              <a:t>Возбудитель чумы распространен во всем мире южнее 51° С.Ш. Это свидетельствует об адаптации </a:t>
            </a:r>
            <a:r>
              <a:rPr lang="en-US" sz="1867" i="1" dirty="0">
                <a:latin typeface="Arial" panose="020B0604020202020204" pitchFamily="34" charset="0"/>
                <a:cs typeface="Arial" panose="020B0604020202020204" pitchFamily="34" charset="0"/>
              </a:rPr>
              <a:t>Y. pestis</a:t>
            </a:r>
            <a:r>
              <a:rPr lang="ru-RU" sz="1867" dirty="0">
                <a:latin typeface="Arial" panose="020B0604020202020204" pitchFamily="34" charset="0"/>
                <a:cs typeface="Arial" panose="020B0604020202020204" pitchFamily="34" charset="0"/>
              </a:rPr>
              <a:t> к выживанию в различных условиях окружающей среды. Однако грызуны обитают и севернее этой широты. Причины такого географического распространения возбудителя не установлены</a:t>
            </a:r>
          </a:p>
          <a:p>
            <a:pPr marL="0" indent="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tabLst>
                <a:tab pos="3939019" algn="l"/>
              </a:tabLst>
            </a:pPr>
            <a:r>
              <a:rPr lang="ru-RU" sz="1867" dirty="0">
                <a:latin typeface="Arial" panose="020B0604020202020204" pitchFamily="34" charset="0"/>
                <a:cs typeface="Arial" panose="020B0604020202020204" pitchFamily="34" charset="0"/>
              </a:rPr>
              <a:t>Для  многих очагов характерны длительные межэпизоотические периоды с отсутствием зараженных грызунов  и блох, которые нельзя объяснить классической трансмиссией возбудителя </a:t>
            </a:r>
          </a:p>
        </p:txBody>
      </p:sp>
    </p:spTree>
    <p:extLst>
      <p:ext uri="{BB962C8B-B14F-4D97-AF65-F5344CB8AC3E}">
        <p14:creationId xmlns:p14="http://schemas.microsoft.com/office/powerpoint/2010/main" val="41969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extBox 1"/>
          <p:cNvSpPr txBox="1">
            <a:spLocks noChangeArrowheads="1"/>
          </p:cNvSpPr>
          <p:nvPr/>
        </p:nvSpPr>
        <p:spPr bwMode="auto">
          <a:xfrm>
            <a:off x="2970574" y="680809"/>
            <a:ext cx="61206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dirty="0">
                <a:solidFill>
                  <a:sysClr val="windowText" lastClr="000000"/>
                </a:solidFill>
              </a:rPr>
              <a:t>20-30-</a:t>
            </a:r>
            <a:r>
              <a:rPr lang="ru-RU" altLang="ru-RU" dirty="0">
                <a:solidFill>
                  <a:sysClr val="windowText" lastClr="000000"/>
                </a:solidFill>
              </a:rPr>
              <a:t>летние периоды потепления и похолодания климата  в Восточной Европе и Центральной Азии  в </a:t>
            </a:r>
            <a:r>
              <a:rPr lang="en-US" altLang="ru-RU" dirty="0">
                <a:solidFill>
                  <a:sysClr val="windowText" lastClr="000000"/>
                </a:solidFill>
              </a:rPr>
              <a:t>XX</a:t>
            </a:r>
            <a:r>
              <a:rPr lang="ru-RU" altLang="ru-RU" dirty="0">
                <a:solidFill>
                  <a:sysClr val="windowText" lastClr="000000"/>
                </a:solidFill>
              </a:rPr>
              <a:t> веке вызвали</a:t>
            </a:r>
            <a:r>
              <a:rPr lang="en-US" altLang="ru-RU" dirty="0">
                <a:solidFill>
                  <a:sysClr val="windowText" lastClr="000000"/>
                </a:solidFill>
              </a:rPr>
              <a:t>:</a:t>
            </a:r>
          </a:p>
        </p:txBody>
      </p:sp>
      <p:graphicFrame>
        <p:nvGraphicFramePr>
          <p:cNvPr id="4194304" name="Table 2"/>
          <p:cNvGraphicFramePr>
            <a:graphicFrameLocks noGrp="1"/>
          </p:cNvGraphicFramePr>
          <p:nvPr/>
        </p:nvGraphicFramePr>
        <p:xfrm>
          <a:off x="1991544" y="2280201"/>
          <a:ext cx="3810322" cy="317110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122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5331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Годы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</a:t>
                      </a:r>
                      <a:r>
                        <a:rPr lang="ru-RU" sz="1400" dirty="0" smtClean="0"/>
                        <a:t>Очаги чумы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10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1938-1971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Прикаспийский Северо-Западный степной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10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1955-1978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Прикаспийский песчаный</a:t>
                      </a:r>
                      <a:endParaRPr lang="en-US" sz="1400" dirty="0" smtClean="0"/>
                    </a:p>
                    <a:p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0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1953-1974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Дагестанский</a:t>
                      </a:r>
                      <a:r>
                        <a:rPr lang="ru-RU" sz="1400" baseline="0" dirty="0" smtClean="0"/>
                        <a:t> равнинно-предгорный</a:t>
                      </a:r>
                      <a:endParaRPr lang="en-US" sz="1400" dirty="0" smtClean="0"/>
                    </a:p>
                    <a:p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10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1951-1978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Урало-</a:t>
                      </a:r>
                      <a:r>
                        <a:rPr lang="ru-RU" sz="1400" dirty="0" err="1" smtClean="0"/>
                        <a:t>Кушумское</a:t>
                      </a:r>
                      <a:r>
                        <a:rPr lang="ru-RU" sz="1400" dirty="0" smtClean="0"/>
                        <a:t> междуречье 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107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1952-1979</a:t>
                      </a:r>
                      <a:endParaRPr lang="ru-RU" sz="14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Зауральский степной</a:t>
                      </a:r>
                      <a:endParaRPr lang="en-US" sz="1400" dirty="0" smtClean="0"/>
                    </a:p>
                    <a:p>
                      <a:endParaRPr lang="ru-RU" sz="1400" dirty="0"/>
                    </a:p>
                  </a:txBody>
                  <a:tcPr marL="91445" marR="91445" marT="45705" marB="4570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194305" name="Table 3"/>
          <p:cNvGraphicFramePr>
            <a:graphicFrameLocks noGrp="1"/>
          </p:cNvGraphicFramePr>
          <p:nvPr/>
        </p:nvGraphicFramePr>
        <p:xfrm>
          <a:off x="6240462" y="2294291"/>
          <a:ext cx="3887788" cy="316385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17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8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19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496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Годы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Проявления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Регионы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4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1946-1954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Эпизоотии, случаи чумы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Тянь-Шань, Западный Алтай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4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1958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ru-RU" sz="1400" dirty="0" smtClean="0"/>
                        <a:t>Впервые зарегистрированы эпизоотии </a:t>
                      </a:r>
                      <a:endParaRPr lang="ru-RU" sz="1400" dirty="0"/>
                    </a:p>
                  </a:txBody>
                  <a:tcPr marL="91425" marR="91425" marT="45705" marB="45705" anchor="ctr"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Закавказское нагорье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967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1961</a:t>
                      </a:r>
                      <a:r>
                        <a:rPr lang="en-US" sz="1400" dirty="0" smtClean="0"/>
                        <a:t>, 1964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Алтай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9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1970-1971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Кавказ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9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1970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Гиссар-</a:t>
                      </a:r>
                      <a:r>
                        <a:rPr lang="ru-RU" sz="1400" dirty="0" err="1" smtClean="0"/>
                        <a:t>Дарваз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9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1977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/>
                        <a:t>Таласский</a:t>
                      </a:r>
                      <a:r>
                        <a:rPr lang="ru-RU" sz="1400" dirty="0" smtClean="0"/>
                        <a:t> Алатау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496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1991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 smtClean="0"/>
                        <a:t>Джунгарский</a:t>
                      </a:r>
                      <a:r>
                        <a:rPr lang="ru-RU" sz="1400" dirty="0" smtClean="0"/>
                        <a:t> Алатау</a:t>
                      </a:r>
                      <a:r>
                        <a:rPr lang="ru-RU" sz="1400" baseline="0" dirty="0" smtClean="0"/>
                        <a:t> </a:t>
                      </a:r>
                      <a:endParaRPr lang="ru-RU" sz="1400" dirty="0"/>
                    </a:p>
                  </a:txBody>
                  <a:tcPr marL="91425" marR="91425" marT="45705" marB="4570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48595" name="TextBox 1"/>
          <p:cNvSpPr txBox="1">
            <a:spLocks noChangeArrowheads="1"/>
          </p:cNvSpPr>
          <p:nvPr/>
        </p:nvSpPr>
        <p:spPr bwMode="auto">
          <a:xfrm>
            <a:off x="2217539" y="87102"/>
            <a:ext cx="7626746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ru-RU" altLang="ru-RU" sz="2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Изменение климата влияет на активность очагов чумы</a:t>
            </a:r>
            <a:endParaRPr lang="en-US" altLang="ru-RU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48596" name="Rectangle 5"/>
          <p:cNvSpPr/>
          <p:nvPr/>
        </p:nvSpPr>
        <p:spPr>
          <a:xfrm>
            <a:off x="1925639" y="1627034"/>
            <a:ext cx="38068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ysClr val="windowText" lastClr="000000"/>
                </a:solidFill>
              </a:rPr>
              <a:t>Депрессию </a:t>
            </a:r>
            <a:r>
              <a:rPr lang="en-US" altLang="ru-RU" dirty="0">
                <a:solidFill>
                  <a:sysClr val="windowText" lastClr="000000"/>
                </a:solidFill>
              </a:rPr>
              <a:t>(</a:t>
            </a:r>
            <a:r>
              <a:rPr lang="ru-RU" altLang="ru-RU" dirty="0" err="1">
                <a:solidFill>
                  <a:sysClr val="windowText" lastClr="000000"/>
                </a:solidFill>
              </a:rPr>
              <a:t>межэпизоотический</a:t>
            </a:r>
            <a:r>
              <a:rPr lang="ru-RU" altLang="ru-RU" dirty="0">
                <a:solidFill>
                  <a:sysClr val="windowText" lastClr="000000"/>
                </a:solidFill>
              </a:rPr>
              <a:t> период) степных и пустынных очагов </a:t>
            </a:r>
            <a:r>
              <a:rPr lang="en-US" altLang="ru-RU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048597" name="Rectangle 6"/>
          <p:cNvSpPr/>
          <p:nvPr/>
        </p:nvSpPr>
        <p:spPr>
          <a:xfrm>
            <a:off x="6223001" y="1610514"/>
            <a:ext cx="38957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ysClr val="windowText" lastClr="000000"/>
                </a:solidFill>
              </a:rPr>
              <a:t>Возрастание активности горных и высокогорных очагов</a:t>
            </a:r>
            <a:endParaRPr lang="en-US" altLang="ru-RU" dirty="0">
              <a:solidFill>
                <a:sysClr val="windowText" lastClr="000000"/>
              </a:solidFill>
            </a:endParaRPr>
          </a:p>
        </p:txBody>
      </p:sp>
      <p:cxnSp>
        <p:nvCxnSpPr>
          <p:cNvPr id="3145729" name="Straight Arrow Connector 8"/>
          <p:cNvCxnSpPr>
            <a:cxnSpLocks/>
            <a:stCxn id="1048594" idx="2"/>
            <a:endCxn id="1048596" idx="0"/>
          </p:cNvCxnSpPr>
          <p:nvPr/>
        </p:nvCxnSpPr>
        <p:spPr>
          <a:xfrm flipH="1">
            <a:off x="3829051" y="1327139"/>
            <a:ext cx="2201862" cy="299894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3145730" name="Straight Arrow Connector 9"/>
          <p:cNvCxnSpPr>
            <a:cxnSpLocks/>
            <a:stCxn id="1048594" idx="2"/>
            <a:endCxn id="1048597" idx="0"/>
          </p:cNvCxnSpPr>
          <p:nvPr/>
        </p:nvCxnSpPr>
        <p:spPr>
          <a:xfrm>
            <a:off x="6030913" y="1327139"/>
            <a:ext cx="2139950" cy="283374"/>
          </a:xfrm>
          <a:prstGeom prst="straightConnector1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sp>
        <p:nvSpPr>
          <p:cNvPr id="1048598" name="TextBox 7"/>
          <p:cNvSpPr txBox="1">
            <a:spLocks noChangeArrowheads="1"/>
          </p:cNvSpPr>
          <p:nvPr/>
        </p:nvSpPr>
        <p:spPr bwMode="auto">
          <a:xfrm>
            <a:off x="337122" y="5519698"/>
            <a:ext cx="1138757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ru-RU" altLang="en-US" sz="140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Чередование 20-30-летних периодов потепления и похолодания климата в умеренных широтах Евразии определяет циклическую природу эпизоотических волн и длительных </a:t>
            </a:r>
            <a:r>
              <a:rPr lang="ru-RU" alt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</a:rPr>
              <a:t>межэпизоотических</a:t>
            </a:r>
            <a:r>
              <a:rPr lang="ru-RU" altLang="en-US" sz="140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 периодов. В то же время потепление континентального климата приводит к повышению активности высокогорных очагов. Комплексный анализ филогенетических, эпидемиологических, </a:t>
            </a:r>
            <a:r>
              <a:rPr lang="ru-RU" alt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</a:rPr>
              <a:t>эпизоотологи-ческих</a:t>
            </a:r>
            <a:r>
              <a:rPr lang="ru-RU" altLang="en-US" sz="1400" dirty="0">
                <a:solidFill>
                  <a:sysClr val="windowText" lastClr="000000"/>
                </a:solidFill>
                <a:latin typeface="Arial" panose="020B0604020202020204" pitchFamily="34" charset="0"/>
              </a:rPr>
              <a:t> и климатических данных позволяет проводить реконструкцию циркуляции и прогнозирование времени активизации очагов чумы в Восточной Европе и Центральной Азии. 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B379-3A25-443C-B4B4-D568B58A9E04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64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80789"/>
              </p:ext>
            </p:extLst>
          </p:nvPr>
        </p:nvGraphicFramePr>
        <p:xfrm>
          <a:off x="160255" y="1371600"/>
          <a:ext cx="8472490" cy="5207004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61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00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645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Фазы</a:t>
                      </a:r>
                    </a:p>
                  </a:txBody>
                  <a:tcPr marL="40557" marR="40557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Метеорологический фон 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Состояние популяций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22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носителей 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переносчиков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чумного микроба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10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Межэпизоотическая</a:t>
                      </a: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(депрессивная)</a:t>
                      </a:r>
                    </a:p>
                  </a:txBody>
                  <a:tcPr marL="40557" marR="40557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Неблагоприятный (дефицит влаги, повышение температуры)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Депрессивное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Отсутствие культур возбудителя,  зараженных животных 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6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Предэпизоотическая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(стабилизации)</a:t>
                      </a:r>
                    </a:p>
                  </a:txBody>
                  <a:tcPr marL="40557" marR="40557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Благоприятный (повышение влажности, оптимум температур)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Рост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численности 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Выделение единичных культур 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10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Эпизоотическая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(эксплозивная)</a:t>
                      </a:r>
                    </a:p>
                  </a:txBody>
                  <a:tcPr marL="40557" marR="40557"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Крайне неблагоприятный (засуха, высокие весенне-летние температуры)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Тенденция к падению численности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Массовые находки зараженных (переболевших) животных</a:t>
                      </a:r>
                    </a:p>
                  </a:txBody>
                  <a:tcPr marL="40557" marR="40557"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60255" y="112143"/>
            <a:ext cx="11797870" cy="1069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«Жизнь» природного очага чумы включает</a:t>
            </a:r>
            <a:r>
              <a:rPr lang="en-US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67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межэпизоотическую</a:t>
            </a:r>
            <a:r>
              <a:rPr lang="ru-RU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867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предэпизоотическую</a:t>
            </a:r>
            <a:r>
              <a:rPr lang="ru-RU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и эпизоотическую фазы, </a:t>
            </a:r>
            <a:r>
              <a:rPr lang="en-US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отличающиеся показателями</a:t>
            </a:r>
            <a:r>
              <a:rPr lang="en-US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67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влажности, температуры, численностью носителей и переносчиков</a:t>
            </a:r>
            <a:endParaRPr lang="ru-RU" sz="1867" b="1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17068" y="3445257"/>
            <a:ext cx="3141056" cy="1741646"/>
          </a:xfrm>
          <a:prstGeom prst="roundRect">
            <a:avLst>
              <a:gd name="adj" fmla="val 11132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r>
              <a:rPr lang="ru-RU" sz="2000" b="1" dirty="0">
                <a:cs typeface="Arial" panose="020B0604020202020204" pitchFamily="34" charset="0"/>
              </a:rPr>
              <a:t>В межэпизоотический период  отсутствуют зараженные животные.</a:t>
            </a:r>
          </a:p>
          <a:p>
            <a:r>
              <a:rPr lang="ru-RU" sz="2000" b="1" dirty="0">
                <a:cs typeface="Arial" panose="020B0604020202020204" pitchFamily="34" charset="0"/>
              </a:rPr>
              <a:t>Не выделяются культуры </a:t>
            </a:r>
            <a:r>
              <a:rPr lang="en-US" sz="2000" b="1" i="1" dirty="0">
                <a:cs typeface="Arial" panose="020B0604020202020204" pitchFamily="34" charset="0"/>
              </a:rPr>
              <a:t>Y. </a:t>
            </a:r>
            <a:r>
              <a:rPr lang="en-US" sz="2000" b="1" i="1" dirty="0" err="1">
                <a:cs typeface="Arial" panose="020B0604020202020204" pitchFamily="34" charset="0"/>
              </a:rPr>
              <a:t>pestis</a:t>
            </a:r>
            <a:endParaRPr lang="ru-RU" sz="2000" b="1" i="1" dirty="0">
              <a:cs typeface="Arial" panose="020B060402020202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B379-3A25-443C-B4B4-D568B58A9E04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44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2231" y="224287"/>
            <a:ext cx="11713278" cy="73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9170" eaLnBrk="1" fontAlgn="auto" hangingPunct="1">
              <a:spcAft>
                <a:spcPts val="0"/>
              </a:spcAft>
              <a:defRPr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Основные гипотезы  механизма сохранения возбудителя чумы в межэпизоотический период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: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" name="Объект 5"/>
          <p:cNvSpPr txBox="1">
            <a:spLocks/>
          </p:cNvSpPr>
          <p:nvPr/>
        </p:nvSpPr>
        <p:spPr bwMode="auto">
          <a:xfrm>
            <a:off x="292231" y="1136621"/>
            <a:ext cx="5405438" cy="5346042"/>
          </a:xfrm>
          <a:prstGeom prst="roundRect">
            <a:avLst>
              <a:gd name="adj" fmla="val 1913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возбудителя чумы в энзоотических циклах (в организме резистентных носителей) (</a:t>
            </a:r>
            <a:r>
              <a:rPr lang="en-US" altLang="ru-RU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Baltazard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ru-RU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1950; Gage, 1995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Теллурическая чума (</a:t>
            </a:r>
            <a:r>
              <a:rPr lang="en-US" altLang="ru-RU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Baltazard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ru-RU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.,1963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1964)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в симбиозе с сапрофитными почвенными  бактериями (Лавровский, 1978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Ларина, 1992)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Сохранение в некультивируемом состоянии в почвенных </a:t>
            </a:r>
            <a:r>
              <a:rPr lang="en-US" altLang="ru-RU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Protozoa</a:t>
            </a:r>
            <a:r>
              <a:rPr lang="ru-RU" altLang="ru-RU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Бухарин и Литвин, 1997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altLang="ru-RU" sz="2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Домарадский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1998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Литвин, 2003)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ru-RU" sz="2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altLang="ru-RU" sz="20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сапрофитической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форме (Дятлов, 1982, 198</a:t>
            </a:r>
            <a:r>
              <a:rPr lang="en-US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0" indent="243411" eaLnBrk="1" hangingPunct="1">
              <a:lnSpc>
                <a:spcPct val="85000"/>
              </a:lnSpc>
              <a:spcBef>
                <a:spcPts val="0"/>
              </a:spcBef>
              <a:buFontTx/>
              <a:buAutoNum type="arabicPeriod"/>
            </a:pPr>
            <a:r>
              <a:rPr lang="ru-RU" altLang="ru-RU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вегетативных органах растений (Литвин, Бухарин, 1997).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</a:pPr>
            <a:endParaRPr lang="ru-RU" altLang="ru-RU" sz="1200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909509" y="1271833"/>
            <a:ext cx="6096000" cy="5210830"/>
          </a:xfrm>
          <a:prstGeom prst="roundRect">
            <a:avLst>
              <a:gd name="adj" fmla="val 743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Исследования сохранения жизнеспособных клеток возбудителя чумы началось практически сразу после его открытия в 1894 году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Возможное участие различных членов почвенной биоты в сохранении возбудителя в жизнеспособной форме рассматривалось в отдельности от экологических особенностей биоценозов микробных сообществ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Предложенные модели не в полной мере устанавливали теоретическую связь возможных резервуаров с другими членами микробной биоты и влиянием климатических изменений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B379-3A25-443C-B4B4-D568B58A9E04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08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215" y="86108"/>
            <a:ext cx="11855743" cy="1143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Гипотетическая схема совмещения двух теорий: классической трансмиссии и «теллурической чумы» не объясняет механизмы сохранения и передачи возбудителя чумы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9" r="-1" b="16422"/>
          <a:stretch/>
        </p:blipFill>
        <p:spPr bwMode="auto">
          <a:xfrm>
            <a:off x="697437" y="1461375"/>
            <a:ext cx="4045344" cy="389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357004" y="1461375"/>
            <a:ext cx="658195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Гипотетический 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цикл </a:t>
            </a: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состоит 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из </a:t>
            </a:r>
            <a:endParaRPr lang="ru-RU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663866" y="3409673"/>
            <a:ext cx="12538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/>
              <a:t>Stenseth</a:t>
            </a:r>
            <a:r>
              <a:rPr lang="ru-RU" sz="1000" dirty="0" smtClean="0"/>
              <a:t> </a:t>
            </a:r>
            <a:r>
              <a:rPr lang="en-US" sz="1000" dirty="0" smtClean="0"/>
              <a:t>et al.</a:t>
            </a:r>
            <a:r>
              <a:rPr lang="ru-RU" sz="1000" dirty="0" smtClean="0"/>
              <a:t>,2008 </a:t>
            </a:r>
            <a:endParaRPr lang="ru-RU" sz="1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991657" y="4797921"/>
            <a:ext cx="124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 smtClean="0"/>
              <a:t>Цикл ЭПН </a:t>
            </a:r>
          </a:p>
          <a:p>
            <a:r>
              <a:rPr lang="ru-RU" sz="1000" dirty="0" err="1" smtClean="0"/>
              <a:t>Heerman</a:t>
            </a:r>
            <a:r>
              <a:rPr lang="en-US" sz="1000" dirty="0" smtClean="0"/>
              <a:t> et al.</a:t>
            </a:r>
            <a:r>
              <a:rPr lang="ru-RU" sz="1000" dirty="0" smtClean="0"/>
              <a:t> 2008</a:t>
            </a:r>
            <a:endParaRPr lang="ru-RU" sz="1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214" y="5441397"/>
            <a:ext cx="527379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Схема из «Разнообразие, экология и статус потенциальных хозяев и переносчиков </a:t>
            </a:r>
            <a:r>
              <a:rPr lang="ru-RU" sz="1400" i="1" dirty="0" smtClean="0"/>
              <a:t>Yersinia pestis» </a:t>
            </a:r>
            <a:r>
              <a:rPr lang="en-US" sz="1400" dirty="0" smtClean="0"/>
              <a:t>A</a:t>
            </a:r>
            <a:r>
              <a:rPr lang="ru-RU" sz="1400" dirty="0" smtClean="0"/>
              <a:t>. </a:t>
            </a:r>
            <a:r>
              <a:rPr lang="en-US" sz="1400" dirty="0" err="1" smtClean="0"/>
              <a:t>Laudisoit</a:t>
            </a:r>
            <a:r>
              <a:rPr lang="en-US" sz="1400" i="1" dirty="0" smtClean="0"/>
              <a:t> </a:t>
            </a:r>
            <a:r>
              <a:rPr lang="ru-RU" sz="1400" dirty="0" smtClean="0"/>
              <a:t>2009</a:t>
            </a:r>
            <a:endParaRPr lang="en-US" sz="1400" dirty="0"/>
          </a:p>
          <a:p>
            <a:endParaRPr lang="ru-RU" i="1" dirty="0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2411374136"/>
              </p:ext>
            </p:extLst>
          </p:nvPr>
        </p:nvGraphicFramePr>
        <p:xfrm>
          <a:off x="5357005" y="1859878"/>
          <a:ext cx="6581954" cy="461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34331" y="4654080"/>
            <a:ext cx="5262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</a:t>
            </a:r>
            <a:endParaRPr lang="ru-RU" sz="3600" b="1" dirty="0"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8412" y="3769045"/>
            <a:ext cx="5262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endParaRPr lang="ru-RU" sz="3600" b="1" dirty="0"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4438" y="4351645"/>
            <a:ext cx="9015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3?</a:t>
            </a:r>
            <a:endParaRPr lang="ru-RU" sz="3600" b="1" dirty="0"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15386" y="3705314"/>
            <a:ext cx="6046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4</a:t>
            </a:r>
            <a:endParaRPr lang="ru-RU" sz="3600" b="1" dirty="0"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7B1D-8808-4CB0-951B-58A6966D25D6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2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5805</TotalTime>
  <Words>2867</Words>
  <Application>Microsoft Office PowerPoint</Application>
  <PresentationFormat>Широкоэкранный</PresentationFormat>
  <Paragraphs>331</Paragraphs>
  <Slides>24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8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40" baseType="lpstr">
      <vt:lpstr>Aharoni</vt:lpstr>
      <vt:lpstr>Arial</vt:lpstr>
      <vt:lpstr>Bahnschrift Light</vt:lpstr>
      <vt:lpstr>Caladea</vt:lpstr>
      <vt:lpstr>Calibri</vt:lpstr>
      <vt:lpstr>Calibri Light</vt:lpstr>
      <vt:lpstr>Times New Roman</vt:lpstr>
      <vt:lpstr>Тема Office</vt:lpstr>
      <vt:lpstr>3_Тема Office</vt:lpstr>
      <vt:lpstr>6_Тема Office</vt:lpstr>
      <vt:lpstr>7_Тема Office</vt:lpstr>
      <vt:lpstr>8_Тема Office</vt:lpstr>
      <vt:lpstr>9_Тема Office</vt:lpstr>
      <vt:lpstr>10_Тема Office</vt:lpstr>
      <vt:lpstr>11_Тема Office</vt:lpstr>
      <vt:lpstr>CorelDRAW</vt:lpstr>
      <vt:lpstr>Геномные технологии в исследовании экологии высокопатогенных бактерий</vt:lpstr>
      <vt:lpstr>Основные этапы изучения возбудителя чумы (микробиологические, биохимические, иммунологические) </vt:lpstr>
      <vt:lpstr>Геномные технологии в изучении экологии патогенов</vt:lpstr>
      <vt:lpstr>Циркуляция возбудителя в период эпизоотии</vt:lpstr>
      <vt:lpstr>Презентация PowerPoint</vt:lpstr>
      <vt:lpstr>Презентация PowerPoint</vt:lpstr>
      <vt:lpstr>Презентация PowerPoint</vt:lpstr>
      <vt:lpstr>Презентация PowerPoint</vt:lpstr>
      <vt:lpstr>Гипотетическая схема совмещения двух теорий: классической трансмиссии и «теллурической чумы» не объясняет механизмы сохранения и передачи возбудителя чумы</vt:lpstr>
      <vt:lpstr>Развитие теории «теллурической чумы» с включением в неё энтомопатогенных нематод</vt:lpstr>
      <vt:lpstr>Механизмы начала и развития эпизоотий  (горизонтальная – A и вертикальная – Б трансмиссии)</vt:lpstr>
      <vt:lpstr>Схематический механизм попадания биопленок чумного микроба во внешнюю среду в процессе формирования блока преджелудка блох</vt:lpstr>
      <vt:lpstr>Hms+ штаммы Y. pestis образуют биопленку на кутикуле нематоды Caenorhabditis elegans</vt:lpstr>
      <vt:lpstr>Схема сезонного повторения экологического оптимума для существования биопленок чумного микроба  в почво-грунтах различных ландшафтно-географических зон и поясов гор на территории Российской Федерации</vt:lpstr>
      <vt:lpstr>Возможная роль биопленок Y. pestis в смене фаз активности природных очагов этой инфекции</vt:lpstr>
      <vt:lpstr>Взаимодействие Y. pestis c простейшими </vt:lpstr>
      <vt:lpstr>Воздействие ферментов почвенных бактерий необходимо для выхода Y. pestis из цист акантамеб и последующей инициации эпизоотии в наземной экосистеме</vt:lpstr>
      <vt:lpstr>Геномные технологии при изучении экологии</vt:lpstr>
      <vt:lpstr>Зараженность энтомопатогенными нематодами в популяции блох может достигать 40%</vt:lpstr>
      <vt:lpstr> Полигостальная нематода Rubzovinema polyxenica - кандидат на перенос биопленок  чумы в блох </vt:lpstr>
      <vt:lpstr>Перспективы использования геномных технологий в исследовании уровней взаимодействия возбудителя чумы с паразитарной системой природных очагов чумы</vt:lpstr>
      <vt:lpstr>Эксперименты показывают возможность длительного взаимодействия Y. pestis с массовыми членами почвенного сообщества – простейшими  A. castellanii</vt:lpstr>
      <vt:lpstr>Использование геномных технологий и объем информации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персистенции Yersinia pestis  в природных очагах чумы</dc:title>
  <dc:creator>Ugene</dc:creator>
  <cp:lastModifiedBy>Евгений Геннадьевич Оглодин</cp:lastModifiedBy>
  <cp:revision>282</cp:revision>
  <cp:lastPrinted>2022-07-27T07:23:30Z</cp:lastPrinted>
  <dcterms:created xsi:type="dcterms:W3CDTF">2022-07-13T11:25:14Z</dcterms:created>
  <dcterms:modified xsi:type="dcterms:W3CDTF">2023-09-11T05:33:08Z</dcterms:modified>
</cp:coreProperties>
</file>